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73" r:id="rId4"/>
    <p:sldId id="257" r:id="rId5"/>
    <p:sldId id="271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275927-A408-44D4-8F8D-2F775179E400}" v="39" dt="2026-09-08T14:32:55.5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79" d="100"/>
          <a:sy n="79" d="100"/>
        </p:scale>
        <p:origin x="393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Begeleidende_nota_4 stappen.docx (door de gebruiker aangeleverd)</a:t>
            </a:r>
          </a:p>
          <a:p>
            <a:r>
              <a:t>- Brugge_vierluik_samenvatting_4_stappen(2).pptx (door de gebruiker aangeleverd)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6923A-B313-AEF8-7C74-2A3E226F4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610E28-85EF-D37D-D0AC-D4AE2B2C08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BE7A9C-8B1A-97D6-E96E-BDA42963B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B160E3-BF73-5B09-F085-F7AF741CA4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540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200E5-ED5D-79CA-2D7F-F79F0AA6E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A0A1F4-F859-3937-74C4-5BC3E9CEA9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CE881F-888E-2C3C-EB6F-CCF9744619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C26FB-5136-2F03-13D2-DC0AB3E938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467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European Commission, Affordable housing: https://commission.europa.eu/topics/employment-and-social-affairs/affordability/affordable-housing_en</a:t>
            </a:r>
          </a:p>
          <a:p>
            <a:r>
              <a:t>- European Commission JRC, Housing in the EU: more than 2 million new homes per year needed by 2035 to meet demand, 16 December 2025: https://joint-research-centre.ec.europa.eu/jrc-news-and-updates/housing-eu-more-2-million-new-homes-year-needed-2035-meet-demand-2025-12-16_en</a:t>
            </a:r>
          </a:p>
          <a:p>
            <a:r>
              <a:t>- JRC, Place-based determinants of housing prices in Europe: https://publications.jrc.ec.europa.eu/repository/handle/JRC145033</a:t>
            </a:r>
          </a:p>
          <a:p>
            <a:r>
              <a:t>- Begeleidende_nota_4 stappen.docx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BFBB9-4E7E-8361-56A9-90589A23C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5FA3EC-D79A-86CB-92E2-E95D5751A3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105DBF-CF5D-A142-DD5F-93AEC29E52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European Commission, Affordable housing: https://commission.europa.eu/topics/employment-and-social-affairs/affordability/affordable-housing_en</a:t>
            </a:r>
          </a:p>
          <a:p>
            <a:r>
              <a:t>- European Commission JRC, Housing in the EU: more than 2 million new homes per year needed by 2035 to meet demand, 16 December 2025: https://joint-research-centre.ec.europa.eu/jrc-news-and-updates/housing-eu-more-2-million-new-homes-year-needed-2035-meet-demand-2025-12-16_en</a:t>
            </a:r>
          </a:p>
          <a:p>
            <a:r>
              <a:t>- JRC, Place-based determinants of housing prices in Europe: https://publications.jrc.ec.europa.eu/repository/handle/JRC145033</a:t>
            </a:r>
          </a:p>
          <a:p>
            <a:r>
              <a:t>- Begeleidende_nota_4 stappen.docx</a:t>
            </a:r>
          </a:p>
          <a:p>
            <a:r>
              <a:t>[/Sources]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51347-C98B-36DC-4F83-695FA22194CE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5650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Brugge_vierluik_stap1_alignering_logiesdecreet(3).pptx</a:t>
            </a:r>
          </a:p>
          <a:p>
            <a:r>
              <a:t>- Brugge_vierluik_stap2_verfijnde_logiestypologie(4).pptx</a:t>
            </a:r>
          </a:p>
          <a:p>
            <a:r>
              <a:t>- Brugge_vierluik_stap3_planvoorraad_zonering(2).pptx</a:t>
            </a:r>
          </a:p>
          <a:p>
            <a:r>
              <a:t>- Brugge_vierluik_stap4_van_handhaving_naar_management(2).pptx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Begeleidende_nota_per_slide_Alignering_Logiesdecreet_Brugge.docx</a:t>
            </a:r>
          </a:p>
          <a:p>
            <a:r>
              <a:t>- Vlaams Logiesdecreet en uitvoeringsbesluit, zoals vermeld in de bronpresentatie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Begeleidende_nota_per_slide_Deel_2_Verfijnd_beoordelingskader_Brugge.docx</a:t>
            </a:r>
          </a:p>
          <a:p>
            <a:r>
              <a:t>- Brugge_vierluik_stap2_verfijnde_logiestypologie(4).pptx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- Begeleidende_nota_per_slide_Deel_3_Planvoorraad_en_zonering_Brugge.docx</a:t>
            </a:r>
          </a:p>
          <a:p>
            <a:r>
              <a:rPr dirty="0"/>
              <a:t>- Brugge_vierluik_stap3_planvoorraad_zonering(2).pptx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Begeleidende_nota_per_slide_Deel_3_Planvoorraad_en_zonering_Brugge.docx</a:t>
            </a:r>
          </a:p>
          <a:p>
            <a:r>
              <a:t>- Brugge_vierluik_stap3_planvoorraad_zonering(2).pptx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Begeleidende_nota_per_slide_Deel_4_Van_handhaving_naar_management_Brugge.docx</a:t>
            </a:r>
          </a:p>
          <a:p>
            <a:r>
              <a:t>- Brugge_vierluik_stap4_van_handhaving_naar_management(2).pptx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Begeleidende nota's per slide, delen 1 tot en met 4</a:t>
            </a:r>
          </a:p>
          <a:p>
            <a:r>
              <a:t>- Brugge_vierluik_samenvatting_4_stappen(2).pptx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Begeleidende nota's per slide, delen 1 tot en met 4</a:t>
            </a:r>
          </a:p>
          <a:p>
            <a:r>
              <a:t>- Brugge_vierluik_samenvatting_4_stappen(2).pptx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Begeleidende_nota_4 stappen.docx</a:t>
            </a:r>
          </a:p>
          <a:p>
            <a:r>
              <a:t>- Begeleidende nota's per slide, delen 1 tot en met 4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_MASTER"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DAFD9DB-E582-4F6F-A8AD-E9DB3458DAC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1F1F"/>
          </a:solidFill>
          <a:ln w="12700">
            <a:solidFill>
              <a:srgbClr val="1F1F1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A096F9F-C8B0-4332-A90D-2215E559387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4008" cy="2286000"/>
          </a:xfrm>
          <a:prstGeom prst="rect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C136FD65-68CF-471A-B3D4-5CC56319416A}"/>
              </a:ext>
            </a:extLst>
          </p:cNvPr>
          <p:cNvSpPr>
            <a:spLocks noGrp="1"/>
          </p:cNvSpPr>
          <p:nvPr/>
        </p:nvSpPr>
        <p:spPr>
          <a:xfrm>
            <a:off x="0" y="2286000"/>
            <a:ext cx="64008" cy="2286000"/>
          </a:xfrm>
          <a:prstGeom prst="rect">
            <a:avLst/>
          </a:prstGeom>
          <a:solidFill>
            <a:srgbClr val="EF3340"/>
          </a:solidFill>
          <a:ln w="12700">
            <a:solidFill>
              <a:srgbClr val="EF3340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06DB0855-CAAC-4A27-B2C9-1AA1BA2EC226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475720" y="6492240"/>
            <a:ext cx="320040" cy="16459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720">
                <a:solidFill>
                  <a:srgbClr val="66635E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>
              <a:buNone/>
            </a:pPr>
            <a:fld id="{F7021451-1387-4CA6-816F-3879F97B5CBC}" type="slidenum">
              <a:rPr b="0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7ACE405A-0593-45B3-B735-0742EE9151BC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475720" y="6492240"/>
            <a:ext cx="320040" cy="16459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720">
                <a:solidFill>
                  <a:srgbClr val="66635E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>
              <a:buNone/>
            </a:pPr>
            <a:fld id="{F7021451-1387-4CA6-816F-3879F97B5CBC}" type="slidenum">
              <a:rPr b="0"/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.docs.live.net/5a6b44bdd7113fb2/Documenten/Nico%20Projecten/06_STR/03%20-%20Standpunten%20en%20Voorstellen/05_Beleidsvoorstellen/2026%20-%20Logies%20Brugge%20stappenplan/Brugge_vierluik_stap1_alignering_logiesdecreet.pptx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.docs.live.net/5a6b44bdd7113fb2/Documenten/Nico%20Projecten/06_STR/03%20-%20Standpunten%20en%20Voorstellen/05_Beleidsvoorstellen/2026%20-%20Logies%20Brugge%20stappenplan/Brugge_vierluik_stap4_van_handhaving_naar_management.pptx" TargetMode="External"/><Relationship Id="rId5" Type="http://schemas.openxmlformats.org/officeDocument/2006/relationships/hyperlink" Target="https://d.docs.live.net/5a6b44bdd7113fb2/Documenten/Nico%20Projecten/06_STR/03%20-%20Standpunten%20en%20Voorstellen/05_Beleidsvoorstellen/2026%20-%20Logies%20Brugge%20stappenplan/Brugge_vierluik_stap3_planvoorraad_zonering.pptx" TargetMode="External"/><Relationship Id="rId4" Type="http://schemas.openxmlformats.org/officeDocument/2006/relationships/hyperlink" Target="https://d.docs.live.net/5a6b44bdd7113fb2/Documenten/Nico%20Projecten/06_STR/03%20-%20Standpunten%20en%20Voorstellen/05_Beleidsvoorstellen/2026%20-%20Logies%20Brugge%20stappenplan/Brugge_vierluik_stap2_verfijnde_logiestypologie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329184"/>
            <a:ext cx="2331720" cy="1408176"/>
          </a:xfrm>
          <a:prstGeom prst="rect">
            <a:avLst/>
          </a:prstGeom>
        </p:spPr>
      </p:pic>
      <p:pic>
        <p:nvPicPr>
          <p:cNvPr id="29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888" y="932688"/>
            <a:ext cx="3090672" cy="4983480"/>
          </a:xfrm>
          <a:prstGeom prst="rect">
            <a:avLst/>
          </a:prstGeom>
        </p:spPr>
      </p:pic>
      <p:sp>
        <p:nvSpPr>
          <p:cNvPr id="4" name="Shape 0">
            <a:extLst>
              <a:ext uri="{FF2B5EF4-FFF2-40B4-BE49-F238E27FC236}">
                <a16:creationId xmlns:a16="http://schemas.microsoft.com/office/drawing/2014/main" id="{E2B61634-02D2-4644-A093-D6193A4DCCAB}"/>
              </a:ext>
            </a:extLst>
          </p:cNvPr>
          <p:cNvSpPr>
            <a:spLocks noGrp="1"/>
          </p:cNvSpPr>
          <p:nvPr/>
        </p:nvSpPr>
        <p:spPr>
          <a:xfrm>
            <a:off x="685800" y="1883664"/>
            <a:ext cx="3063240" cy="338328"/>
          </a:xfrm>
          <a:prstGeom prst="roundRect">
            <a:avLst>
              <a:gd name="adj" fmla="val 13514"/>
            </a:avLst>
          </a:prstGeom>
          <a:solidFill>
            <a:srgbClr val="1F1F1F"/>
          </a:solidFill>
          <a:ln w="12700">
            <a:solidFill>
              <a:srgbClr val="1F1F1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56BFC326-6F63-470D-8DEF-2DDEB321A576}"/>
              </a:ext>
            </a:extLst>
          </p:cNvPr>
          <p:cNvSpPr>
            <a:spLocks noGrp="1"/>
          </p:cNvSpPr>
          <p:nvPr/>
        </p:nvSpPr>
        <p:spPr>
          <a:xfrm>
            <a:off x="896112" y="1947672"/>
            <a:ext cx="269748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lang="nl-BE" sz="720" b="1" dirty="0">
                <a:solidFill>
                  <a:srgbClr val="FFFFFF"/>
                </a:solidFill>
                <a:latin typeface="Aptos"/>
              </a:rPr>
              <a:t>NAAR EEN TOEKOMSTGERICHT LOGIESBELEID</a:t>
            </a:r>
            <a:endParaRPr sz="720"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CE1DFD2F-0AB5-4CD0-B60D-FAB15F494A4C}"/>
              </a:ext>
            </a:extLst>
          </p:cNvPr>
          <p:cNvSpPr>
            <a:spLocks noGrp="1"/>
          </p:cNvSpPr>
          <p:nvPr/>
        </p:nvSpPr>
        <p:spPr>
          <a:xfrm>
            <a:off x="704088" y="2542032"/>
            <a:ext cx="7269480" cy="12344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9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Vier </a:t>
            </a:r>
            <a:r>
              <a:rPr sz="29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stappen</a:t>
            </a:r>
            <a:r>
              <a:rPr sz="29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9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naar</a:t>
            </a:r>
            <a:r>
              <a:rPr sz="29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9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een</a:t>
            </a:r>
            <a:endParaRPr sz="2950" dirty="0"/>
          </a:p>
          <a:p>
            <a:pPr marL="0" indent="0">
              <a:buNone/>
            </a:pPr>
            <a:r>
              <a:rPr sz="29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evenwichtig</a:t>
            </a:r>
            <a:r>
              <a:rPr sz="29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 </a:t>
            </a:r>
            <a:r>
              <a:rPr lang="nl-BE" sz="29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Brugs </a:t>
            </a:r>
            <a:r>
              <a:rPr sz="29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logiesbeleid</a:t>
            </a:r>
            <a:endParaRPr sz="2950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7F3E9D22-AD38-4771-A902-8DA304124E05}"/>
              </a:ext>
            </a:extLst>
          </p:cNvPr>
          <p:cNvSpPr>
            <a:spLocks noGrp="1"/>
          </p:cNvSpPr>
          <p:nvPr/>
        </p:nvSpPr>
        <p:spPr>
          <a:xfrm>
            <a:off x="713232" y="4050792"/>
            <a:ext cx="7132320" cy="34747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52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Wonen beschermen · toerisme gericht sturen</a:t>
            </a:r>
            <a:endParaRPr sz="152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3BC707E1-7766-463D-B241-83C174F13B52}"/>
              </a:ext>
            </a:extLst>
          </p:cNvPr>
          <p:cNvSpPr>
            <a:spLocks noGrp="1"/>
          </p:cNvSpPr>
          <p:nvPr/>
        </p:nvSpPr>
        <p:spPr>
          <a:xfrm>
            <a:off x="713232" y="4590288"/>
            <a:ext cx="6995160" cy="768096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pPr marL="0" indent="0">
              <a:buNone/>
            </a:pP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Eén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samenhangend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model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dat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het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Vlaamse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logieskader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respecteert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, de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werkelijke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impact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beoordeelt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,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capaciteit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gebiedsgericht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stuurt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en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de sector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actief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beheert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.</a:t>
            </a:r>
            <a:endParaRPr sz="11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F2657E81-A18E-42FE-8548-ABA6CFCA1DCB}"/>
              </a:ext>
            </a:extLst>
          </p:cNvPr>
          <p:cNvSpPr>
            <a:spLocks noGrp="1"/>
          </p:cNvSpPr>
          <p:nvPr/>
        </p:nvSpPr>
        <p:spPr>
          <a:xfrm>
            <a:off x="713232" y="5925312"/>
            <a:ext cx="53035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20" b="1">
                <a:solidFill>
                  <a:srgbClr val="1F1F1F"/>
                </a:solidFill>
                <a:latin typeface="Aptos"/>
                <a:ea typeface="Aptos"/>
                <a:cs typeface="Aptos"/>
              </a:rPr>
              <a:t>STR-Belgium · beleidsvoorstel voor Brugge · 2026</a:t>
            </a:r>
            <a:endParaRPr sz="72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44FE09A5-477C-482C-9915-F0D884BA47EB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475720" y="6492240"/>
            <a:ext cx="320040" cy="16459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720">
                <a:solidFill>
                  <a:srgbClr val="66635E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>
              <a:buNone/>
            </a:pPr>
            <a:fld id="{F7021451-1387-4CA6-816F-3879F97B5CBC}" type="slidenum">
              <a:rPr b="0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5635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12A9E-41AF-B051-12D5-2C155E16D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1F0076D0-E8AF-DA1B-CD66-32A88952AA24}"/>
              </a:ext>
            </a:extLst>
          </p:cNvPr>
          <p:cNvSpPr/>
          <p:nvPr/>
        </p:nvSpPr>
        <p:spPr>
          <a:xfrm>
            <a:off x="676655" y="1440397"/>
            <a:ext cx="10981945" cy="44921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nl-BE" sz="1400" dirty="0"/>
              <a:t>Brugge staat voor een evenwichtsoefening. De stad moet haar woonfunctie en leefbaarheid beschermen, maar is tegelijk sterk verbonden met toerisme en met een zeer diverse logiessector.</a:t>
            </a:r>
            <a:r>
              <a:rPr lang="en-US" sz="1100" dirty="0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</a:t>
            </a:r>
            <a:endParaRPr lang="en-US" sz="11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BB9B14A-5E19-3EBD-4F75-D08113F6969F}"/>
              </a:ext>
            </a:extLst>
          </p:cNvPr>
          <p:cNvSpPr/>
          <p:nvPr/>
        </p:nvSpPr>
        <p:spPr>
          <a:xfrm>
            <a:off x="594360" y="1924594"/>
            <a:ext cx="2441448" cy="2953512"/>
          </a:xfrm>
          <a:prstGeom prst="roundRect">
            <a:avLst>
              <a:gd name="adj" fmla="val 1873"/>
            </a:avLst>
          </a:prstGeom>
          <a:solidFill>
            <a:srgbClr val="FBF9F4"/>
          </a:solidFill>
          <a:ln w="11430">
            <a:solidFill>
              <a:srgbClr val="D7CEC0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ECBA1128-593B-676F-D6E8-30F6C56A4D85}"/>
              </a:ext>
            </a:extLst>
          </p:cNvPr>
          <p:cNvSpPr/>
          <p:nvPr/>
        </p:nvSpPr>
        <p:spPr>
          <a:xfrm>
            <a:off x="758952" y="2089186"/>
            <a:ext cx="475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89B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17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6A0E893-548C-4A05-0413-58B4CA23E36F}"/>
              </a:ext>
            </a:extLst>
          </p:cNvPr>
          <p:cNvSpPr/>
          <p:nvPr/>
        </p:nvSpPr>
        <p:spPr>
          <a:xfrm>
            <a:off x="1344168" y="2153194"/>
            <a:ext cx="13258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b="1" kern="0" spc="70" dirty="0">
                <a:solidFill>
                  <a:srgbClr val="8D7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EUROPA</a:t>
            </a:r>
            <a:endParaRPr lang="en-US" sz="82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5EBDDC2-23A8-A0E4-5D3A-BB7E2844914B}"/>
              </a:ext>
            </a:extLst>
          </p:cNvPr>
          <p:cNvSpPr/>
          <p:nvPr/>
        </p:nvSpPr>
        <p:spPr>
          <a:xfrm>
            <a:off x="758952" y="2491522"/>
            <a:ext cx="2103120" cy="0"/>
          </a:xfrm>
          <a:prstGeom prst="line">
            <a:avLst/>
          </a:prstGeom>
          <a:noFill/>
          <a:ln w="10160">
            <a:solidFill>
              <a:srgbClr val="D8D0C3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0D2F4A4-309F-E006-0574-7B0E24039BE3}"/>
              </a:ext>
            </a:extLst>
          </p:cNvPr>
          <p:cNvSpPr/>
          <p:nvPr/>
        </p:nvSpPr>
        <p:spPr>
          <a:xfrm>
            <a:off x="758952" y="2729266"/>
            <a:ext cx="20848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b="1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 context verandert</a:t>
            </a:r>
            <a:endParaRPr lang="en-US" sz="152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034812B-2100-12EC-F7F4-6CEA46779B17}"/>
              </a:ext>
            </a:extLst>
          </p:cNvPr>
          <p:cNvSpPr/>
          <p:nvPr/>
        </p:nvSpPr>
        <p:spPr>
          <a:xfrm>
            <a:off x="758952" y="3415066"/>
            <a:ext cx="2084832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00" dirty="0" err="1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Europese</a:t>
            </a:r>
            <a:r>
              <a:rPr lang="en-US" sz="1000" dirty="0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000" dirty="0" err="1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initiatieven</a:t>
            </a:r>
            <a:r>
              <a:rPr lang="en-US" sz="1000" dirty="0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000" dirty="0" err="1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sturen</a:t>
            </a:r>
            <a:r>
              <a:rPr lang="en-US" sz="1000" dirty="0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steeds meer naar data, aantoonbare impact, proportionaliteit en evaluatie.</a:t>
            </a:r>
            <a:endParaRPr lang="en-US" sz="10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E808B059-01AD-3242-579F-0373B55607BA}"/>
              </a:ext>
            </a:extLst>
          </p:cNvPr>
          <p:cNvSpPr/>
          <p:nvPr/>
        </p:nvSpPr>
        <p:spPr>
          <a:xfrm>
            <a:off x="3447288" y="1924594"/>
            <a:ext cx="2441448" cy="2953512"/>
          </a:xfrm>
          <a:prstGeom prst="roundRect">
            <a:avLst>
              <a:gd name="adj" fmla="val 1873"/>
            </a:avLst>
          </a:prstGeom>
          <a:solidFill>
            <a:srgbClr val="FBF9F4"/>
          </a:solidFill>
          <a:ln w="11430">
            <a:solidFill>
              <a:srgbClr val="D7CEC0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1691E555-D5F8-5CCD-D66E-0B0E28C3B14E}"/>
              </a:ext>
            </a:extLst>
          </p:cNvPr>
          <p:cNvSpPr/>
          <p:nvPr/>
        </p:nvSpPr>
        <p:spPr>
          <a:xfrm>
            <a:off x="3611880" y="2089186"/>
            <a:ext cx="475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89B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6397594D-6408-011D-02BE-5FE7BEA022DC}"/>
              </a:ext>
            </a:extLst>
          </p:cNvPr>
          <p:cNvSpPr/>
          <p:nvPr/>
        </p:nvSpPr>
        <p:spPr>
          <a:xfrm>
            <a:off x="4197096" y="2153194"/>
            <a:ext cx="13258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b="1" kern="0" spc="70" dirty="0">
                <a:solidFill>
                  <a:srgbClr val="8D7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LOKAAL</a:t>
            </a:r>
            <a:endParaRPr lang="en-US" sz="82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AE5354D8-341F-5FD0-353B-B48C828F4E2B}"/>
              </a:ext>
            </a:extLst>
          </p:cNvPr>
          <p:cNvSpPr/>
          <p:nvPr/>
        </p:nvSpPr>
        <p:spPr>
          <a:xfrm>
            <a:off x="3611880" y="2491522"/>
            <a:ext cx="2103120" cy="0"/>
          </a:xfrm>
          <a:prstGeom prst="line">
            <a:avLst/>
          </a:prstGeom>
          <a:noFill/>
          <a:ln w="10160">
            <a:solidFill>
              <a:srgbClr val="D8D0C3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042BC565-0702-7597-D20D-7C23967B4C84}"/>
              </a:ext>
            </a:extLst>
          </p:cNvPr>
          <p:cNvSpPr/>
          <p:nvPr/>
        </p:nvSpPr>
        <p:spPr>
          <a:xfrm>
            <a:off x="3611880" y="2729266"/>
            <a:ext cx="20848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b="1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 Brugse praktijk wringt</a:t>
            </a:r>
            <a:endParaRPr lang="en-US" sz="152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1F8A287B-1BE6-9933-9A91-9F3CA09830AA}"/>
              </a:ext>
            </a:extLst>
          </p:cNvPr>
          <p:cNvSpPr/>
          <p:nvPr/>
        </p:nvSpPr>
        <p:spPr>
          <a:xfrm>
            <a:off x="3611880" y="3415066"/>
            <a:ext cx="2084832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Een historisch stopbeleid en labelgestuurde beoordeling laten weinig ruimte voor verschillen in schaal, type en werkelijke impact.</a:t>
            </a:r>
            <a:br>
              <a:rPr lang="en-US" sz="1000" dirty="0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</a:br>
            <a:endParaRPr lang="en-US" sz="10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E77D16A6-32CD-3989-6F9A-E031D6B7832F}"/>
              </a:ext>
            </a:extLst>
          </p:cNvPr>
          <p:cNvSpPr/>
          <p:nvPr/>
        </p:nvSpPr>
        <p:spPr>
          <a:xfrm>
            <a:off x="6300216" y="1924594"/>
            <a:ext cx="2441448" cy="2953512"/>
          </a:xfrm>
          <a:prstGeom prst="roundRect">
            <a:avLst>
              <a:gd name="adj" fmla="val 1873"/>
            </a:avLst>
          </a:prstGeom>
          <a:solidFill>
            <a:srgbClr val="FBF9F4"/>
          </a:solidFill>
          <a:ln w="11430">
            <a:solidFill>
              <a:srgbClr val="D7CEC0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B09427C7-EE87-7674-1F36-F6E90378C9DA}"/>
              </a:ext>
            </a:extLst>
          </p:cNvPr>
          <p:cNvSpPr/>
          <p:nvPr/>
        </p:nvSpPr>
        <p:spPr>
          <a:xfrm>
            <a:off x="6464808" y="2089186"/>
            <a:ext cx="475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89B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17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D9AB829F-0E17-2081-9316-91073F5B6D0C}"/>
              </a:ext>
            </a:extLst>
          </p:cNvPr>
          <p:cNvSpPr/>
          <p:nvPr/>
        </p:nvSpPr>
        <p:spPr>
          <a:xfrm>
            <a:off x="7050024" y="2153194"/>
            <a:ext cx="13258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b="1" kern="0" spc="70" dirty="0">
                <a:solidFill>
                  <a:srgbClr val="8D7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EVENWICHT</a:t>
            </a:r>
            <a:endParaRPr lang="en-US" sz="820" dirty="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F16FD828-27D1-DB0F-1FC1-3D96041D5DDC}"/>
              </a:ext>
            </a:extLst>
          </p:cNvPr>
          <p:cNvSpPr/>
          <p:nvPr/>
        </p:nvSpPr>
        <p:spPr>
          <a:xfrm>
            <a:off x="6464808" y="2491522"/>
            <a:ext cx="2103120" cy="0"/>
          </a:xfrm>
          <a:prstGeom prst="line">
            <a:avLst/>
          </a:prstGeom>
          <a:noFill/>
          <a:ln w="10160">
            <a:solidFill>
              <a:srgbClr val="D8D0C3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24C6184C-51F9-8799-DEB6-B347DE5C21EE}"/>
              </a:ext>
            </a:extLst>
          </p:cNvPr>
          <p:cNvSpPr/>
          <p:nvPr/>
        </p:nvSpPr>
        <p:spPr>
          <a:xfrm>
            <a:off x="6464808" y="2729266"/>
            <a:ext cx="20848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b="1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Wonen én toerisme tellen</a:t>
            </a:r>
            <a:endParaRPr lang="en-US" sz="152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958A21D6-6BD8-4F99-ADFB-67735F54DDF1}"/>
              </a:ext>
            </a:extLst>
          </p:cNvPr>
          <p:cNvSpPr/>
          <p:nvPr/>
        </p:nvSpPr>
        <p:spPr>
          <a:xfrm>
            <a:off x="6464808" y="3415066"/>
            <a:ext cx="2084832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000" dirty="0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 woonfunctie en leefbaarheid moeten beschermd worden, zonder de diverse logiessector als één uniforme categorie te </a:t>
            </a:r>
            <a:r>
              <a:rPr lang="en-US" sz="1000" dirty="0" err="1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behandelen</a:t>
            </a:r>
            <a:r>
              <a:rPr lang="en-US" sz="1000" dirty="0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 Maak </a:t>
            </a:r>
            <a:r>
              <a:rPr lang="en-US" sz="1000" dirty="0" err="1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werk</a:t>
            </a:r>
            <a:r>
              <a:rPr lang="en-US" sz="1000" dirty="0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van </a:t>
            </a:r>
            <a:r>
              <a:rPr lang="en-US" sz="1000" dirty="0" err="1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een</a:t>
            </a:r>
            <a:r>
              <a:rPr lang="en-US" sz="1000" dirty="0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000" dirty="0" err="1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integraal</a:t>
            </a:r>
            <a:r>
              <a:rPr lang="en-US" sz="1000" dirty="0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000" dirty="0" err="1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logiesbeleid</a:t>
            </a:r>
            <a:r>
              <a:rPr lang="en-US" sz="1000" dirty="0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000" dirty="0" err="1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voor</a:t>
            </a:r>
            <a:r>
              <a:rPr lang="en-US" sz="1000" dirty="0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hotels </a:t>
            </a:r>
            <a:r>
              <a:rPr lang="en-US" sz="1000" dirty="0" err="1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r>
              <a:rPr lang="en-US" sz="1000" dirty="0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STR.</a:t>
            </a:r>
            <a:endParaRPr lang="en-US" sz="1000" dirty="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3E242B8C-671C-623A-8328-8C9EF9C5A2A0}"/>
              </a:ext>
            </a:extLst>
          </p:cNvPr>
          <p:cNvSpPr/>
          <p:nvPr/>
        </p:nvSpPr>
        <p:spPr>
          <a:xfrm>
            <a:off x="9153144" y="1924594"/>
            <a:ext cx="2441448" cy="2953512"/>
          </a:xfrm>
          <a:prstGeom prst="roundRect">
            <a:avLst>
              <a:gd name="adj" fmla="val 1873"/>
            </a:avLst>
          </a:prstGeom>
          <a:solidFill>
            <a:srgbClr val="FBF9F4"/>
          </a:solidFill>
          <a:ln w="11430">
            <a:solidFill>
              <a:srgbClr val="D7CEC0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48C00F05-B923-3B8C-4CFE-7CF59251CE2E}"/>
              </a:ext>
            </a:extLst>
          </p:cNvPr>
          <p:cNvSpPr/>
          <p:nvPr/>
        </p:nvSpPr>
        <p:spPr>
          <a:xfrm>
            <a:off x="9317736" y="2089186"/>
            <a:ext cx="475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89B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04</a:t>
            </a:r>
            <a:endParaRPr lang="en-US" sz="170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727483E4-3368-13CD-6F05-74ADA89FA806}"/>
              </a:ext>
            </a:extLst>
          </p:cNvPr>
          <p:cNvSpPr/>
          <p:nvPr/>
        </p:nvSpPr>
        <p:spPr>
          <a:xfrm>
            <a:off x="9902952" y="2153194"/>
            <a:ext cx="13258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b="1" kern="0" spc="70" dirty="0">
                <a:solidFill>
                  <a:srgbClr val="8D7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VOORSTEL</a:t>
            </a:r>
            <a:endParaRPr lang="en-US" sz="820" dirty="0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43C22480-35F0-40E5-D0D9-605DCFD5F82E}"/>
              </a:ext>
            </a:extLst>
          </p:cNvPr>
          <p:cNvSpPr/>
          <p:nvPr/>
        </p:nvSpPr>
        <p:spPr>
          <a:xfrm>
            <a:off x="9317736" y="2491522"/>
            <a:ext cx="2103120" cy="0"/>
          </a:xfrm>
          <a:prstGeom prst="line">
            <a:avLst/>
          </a:prstGeom>
          <a:noFill/>
          <a:ln w="10160">
            <a:solidFill>
              <a:srgbClr val="D8D0C3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A7A6C205-812E-12A3-CB93-E7F38309BE64}"/>
              </a:ext>
            </a:extLst>
          </p:cNvPr>
          <p:cNvSpPr/>
          <p:nvPr/>
        </p:nvSpPr>
        <p:spPr>
          <a:xfrm>
            <a:off x="9317736" y="2729266"/>
            <a:ext cx="20848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b="1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Naar </a:t>
            </a:r>
            <a:r>
              <a:rPr lang="en-US" sz="1520" b="1" dirty="0" err="1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een</a:t>
            </a:r>
            <a:r>
              <a:rPr lang="en-US" sz="1520" b="1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1520" b="1" dirty="0" err="1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oplossing</a:t>
            </a:r>
            <a:endParaRPr lang="en-US" sz="1520" dirty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B115EFEB-9082-55F3-F308-BA0235A58F0B}"/>
              </a:ext>
            </a:extLst>
          </p:cNvPr>
          <p:cNvSpPr/>
          <p:nvPr/>
        </p:nvSpPr>
        <p:spPr>
          <a:xfrm>
            <a:off x="9317736" y="3415066"/>
            <a:ext cx="2084832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4F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STR-Belgium brengt daarom een concreet 4-stappenplan: classificeren, impact meten, capaciteit sturen en actief beheren.</a:t>
            </a:r>
            <a:endParaRPr lang="en-US" sz="1000" dirty="0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6888AEDD-C58D-E06A-550F-A4F99BBB7C45}"/>
              </a:ext>
            </a:extLst>
          </p:cNvPr>
          <p:cNvSpPr/>
          <p:nvPr/>
        </p:nvSpPr>
        <p:spPr>
          <a:xfrm>
            <a:off x="594360" y="5102352"/>
            <a:ext cx="11000232" cy="1078992"/>
          </a:xfrm>
          <a:prstGeom prst="roundRect">
            <a:avLst>
              <a:gd name="adj" fmla="val 4237"/>
            </a:avLst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6011D49B-CBF2-E22D-FE38-B25A90BE5CAF}"/>
              </a:ext>
            </a:extLst>
          </p:cNvPr>
          <p:cNvSpPr/>
          <p:nvPr/>
        </p:nvSpPr>
        <p:spPr>
          <a:xfrm>
            <a:off x="960120" y="5330952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3EFE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STR-Belgium wil niet méér logies. STR-Belgium wil béter logiesbeleid.</a:t>
            </a:r>
            <a:endParaRPr lang="en-US" sz="1600" dirty="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A4BFC179-DDAC-00FD-23AE-2A1CD670D2C9}"/>
              </a:ext>
            </a:extLst>
          </p:cNvPr>
          <p:cNvSpPr/>
          <p:nvPr/>
        </p:nvSpPr>
        <p:spPr>
          <a:xfrm>
            <a:off x="1005840" y="5705856"/>
            <a:ext cx="10104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10" dirty="0">
                <a:solidFill>
                  <a:srgbClr val="CDBA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Een plan dat wonen beschermt, toerisme ruimte geeft waar het kan en lokale besturen een juridisch en beleidsmatig sterker instrumentarium biedt.</a:t>
            </a:r>
            <a:endParaRPr lang="en-US" sz="1010" dirty="0"/>
          </a:p>
        </p:txBody>
      </p:sp>
      <p:sp>
        <p:nvSpPr>
          <p:cNvPr id="32" name="Slide Number Placeholder 0">
            <a:extLst>
              <a:ext uri="{FF2B5EF4-FFF2-40B4-BE49-F238E27FC236}">
                <a16:creationId xmlns:a16="http://schemas.microsoft.com/office/drawing/2014/main" id="{8B88174C-69E4-DF16-7D13-CDD7E841A8B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95760" y="6675120"/>
            <a:ext cx="137160" cy="10972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F3EFE6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  <p:sp>
        <p:nvSpPr>
          <p:cNvPr id="40" name="Shape 2">
            <a:extLst>
              <a:ext uri="{FF2B5EF4-FFF2-40B4-BE49-F238E27FC236}">
                <a16:creationId xmlns:a16="http://schemas.microsoft.com/office/drawing/2014/main" id="{3AA3ED39-2BE6-49FF-708C-B78E81136C38}"/>
              </a:ext>
            </a:extLst>
          </p:cNvPr>
          <p:cNvSpPr>
            <a:spLocks noGrp="1"/>
          </p:cNvSpPr>
          <p:nvPr/>
        </p:nvSpPr>
        <p:spPr>
          <a:xfrm>
            <a:off x="658368" y="1353312"/>
            <a:ext cx="1100023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2" name="Text 1">
            <a:extLst>
              <a:ext uri="{FF2B5EF4-FFF2-40B4-BE49-F238E27FC236}">
                <a16:creationId xmlns:a16="http://schemas.microsoft.com/office/drawing/2014/main" id="{E496366C-FC45-BD20-2791-533BC8B8577E}"/>
              </a:ext>
            </a:extLst>
          </p:cNvPr>
          <p:cNvSpPr>
            <a:spLocks noGrp="1"/>
          </p:cNvSpPr>
          <p:nvPr/>
        </p:nvSpPr>
        <p:spPr>
          <a:xfrm>
            <a:off x="658368" y="676656"/>
            <a:ext cx="10927080" cy="58521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US" sz="2050" dirty="0" err="1">
                <a:solidFill>
                  <a:srgbClr val="1F1F1F"/>
                </a:solidFill>
                <a:latin typeface="Georgia"/>
              </a:rPr>
              <a:t>Waarom</a:t>
            </a:r>
            <a:r>
              <a:rPr lang="en-US" sz="2450" b="1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050" dirty="0">
                <a:solidFill>
                  <a:srgbClr val="1F1F1F"/>
                </a:solidFill>
                <a:latin typeface="Georgia"/>
              </a:rPr>
              <a:t>STR-Belgium </a:t>
            </a:r>
            <a:r>
              <a:rPr lang="en-US" sz="2050" dirty="0" err="1">
                <a:solidFill>
                  <a:srgbClr val="1F1F1F"/>
                </a:solidFill>
                <a:latin typeface="Georgia"/>
              </a:rPr>
              <a:t>een</a:t>
            </a:r>
            <a:r>
              <a:rPr lang="en-US" sz="2050" dirty="0">
                <a:solidFill>
                  <a:srgbClr val="1F1F1F"/>
                </a:solidFill>
                <a:latin typeface="Georgia"/>
              </a:rPr>
              <a:t> </a:t>
            </a:r>
            <a:r>
              <a:rPr lang="en-US" sz="2050" dirty="0" err="1">
                <a:solidFill>
                  <a:srgbClr val="1F1F1F"/>
                </a:solidFill>
                <a:latin typeface="Georgia"/>
              </a:rPr>
              <a:t>ontwerp</a:t>
            </a:r>
            <a:r>
              <a:rPr lang="en-US" sz="2050" dirty="0">
                <a:solidFill>
                  <a:srgbClr val="1F1F1F"/>
                </a:solidFill>
                <a:latin typeface="Georgia"/>
              </a:rPr>
              <a:t> van </a:t>
            </a:r>
            <a:r>
              <a:rPr lang="en-US" sz="2050" dirty="0" err="1">
                <a:solidFill>
                  <a:srgbClr val="1F1F1F"/>
                </a:solidFill>
                <a:latin typeface="Georgia"/>
              </a:rPr>
              <a:t>logiesplan</a:t>
            </a:r>
            <a:r>
              <a:rPr lang="en-US" sz="2050" dirty="0">
                <a:solidFill>
                  <a:srgbClr val="1F1F1F"/>
                </a:solidFill>
                <a:latin typeface="Georgia"/>
              </a:rPr>
              <a:t> </a:t>
            </a:r>
            <a:r>
              <a:rPr lang="en-US" sz="2050" dirty="0" err="1">
                <a:solidFill>
                  <a:srgbClr val="1F1F1F"/>
                </a:solidFill>
                <a:latin typeface="Georgia"/>
              </a:rPr>
              <a:t>voorstelt</a:t>
            </a:r>
            <a:endParaRPr lang="en-US" sz="2050" dirty="0">
              <a:solidFill>
                <a:srgbClr val="1F1F1F"/>
              </a:solidFill>
              <a:latin typeface="Georgia"/>
            </a:endParaRPr>
          </a:p>
        </p:txBody>
      </p:sp>
      <p:sp>
        <p:nvSpPr>
          <p:cNvPr id="44" name="Text 0">
            <a:extLst>
              <a:ext uri="{FF2B5EF4-FFF2-40B4-BE49-F238E27FC236}">
                <a16:creationId xmlns:a16="http://schemas.microsoft.com/office/drawing/2014/main" id="{7C77D955-2CB9-C980-8CA9-BF4E7EC36725}"/>
              </a:ext>
            </a:extLst>
          </p:cNvPr>
          <p:cNvSpPr>
            <a:spLocks noGrp="1"/>
          </p:cNvSpPr>
          <p:nvPr/>
        </p:nvSpPr>
        <p:spPr>
          <a:xfrm>
            <a:off x="658368" y="301752"/>
            <a:ext cx="548640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1 · </a:t>
            </a:r>
            <a:r>
              <a:rPr lang="nl-BE"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C</a:t>
            </a:r>
            <a:r>
              <a:rPr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ONTEXT</a:t>
            </a:r>
            <a:endParaRPr sz="750" dirty="0"/>
          </a:p>
        </p:txBody>
      </p:sp>
    </p:spTree>
    <p:extLst>
      <p:ext uri="{BB962C8B-B14F-4D97-AF65-F5344CB8AC3E}">
        <p14:creationId xmlns:p14="http://schemas.microsoft.com/office/powerpoint/2010/main" val="1930659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F08C8-39D9-8F69-D989-E6D84A8B5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EBAA32C-7422-911A-1B27-E7EE661E2CFD}"/>
              </a:ext>
            </a:extLst>
          </p:cNvPr>
          <p:cNvSpPr/>
          <p:nvPr/>
        </p:nvSpPr>
        <p:spPr>
          <a:xfrm>
            <a:off x="594360" y="457200"/>
            <a:ext cx="10789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2050" dirty="0">
              <a:solidFill>
                <a:srgbClr val="1F1F1F"/>
              </a:solidFill>
              <a:latin typeface="Georgia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8DA98E2-4A18-776B-2B93-E5337867C16D}"/>
              </a:ext>
            </a:extLst>
          </p:cNvPr>
          <p:cNvSpPr/>
          <p:nvPr/>
        </p:nvSpPr>
        <p:spPr>
          <a:xfrm>
            <a:off x="612648" y="987552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31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22A542B-DBB7-7E74-B05B-9F5E7E66EC88}"/>
              </a:ext>
            </a:extLst>
          </p:cNvPr>
          <p:cNvSpPr/>
          <p:nvPr/>
        </p:nvSpPr>
        <p:spPr>
          <a:xfrm>
            <a:off x="594360" y="1874520"/>
            <a:ext cx="5340096" cy="3090672"/>
          </a:xfrm>
          <a:prstGeom prst="roundRect">
            <a:avLst>
              <a:gd name="adj" fmla="val 1775"/>
            </a:avLst>
          </a:prstGeom>
          <a:solidFill>
            <a:srgbClr val="FBF9F4"/>
          </a:solidFill>
          <a:ln w="11430">
            <a:solidFill>
              <a:srgbClr val="D9D1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2BA413A2-110E-24BB-993D-DA44583DC509}"/>
              </a:ext>
            </a:extLst>
          </p:cNvPr>
          <p:cNvSpPr/>
          <p:nvPr/>
        </p:nvSpPr>
        <p:spPr>
          <a:xfrm>
            <a:off x="822960" y="2084832"/>
            <a:ext cx="786384" cy="786384"/>
          </a:xfrm>
          <a:prstGeom prst="ellipse">
            <a:avLst/>
          </a:prstGeom>
          <a:solidFill>
            <a:srgbClr val="C3A35A"/>
          </a:solidFill>
          <a:ln w="12700">
            <a:solidFill>
              <a:srgbClr val="C3A35A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E055545-8E28-9E59-D8D3-886DD1C1F69E}"/>
              </a:ext>
            </a:extLst>
          </p:cNvPr>
          <p:cNvSpPr/>
          <p:nvPr/>
        </p:nvSpPr>
        <p:spPr>
          <a:xfrm>
            <a:off x="1005840" y="2276856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▁▂▃</a:t>
            </a:r>
            <a:endParaRPr lang="en-US" sz="17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F3623E0-6F5E-B517-207D-22E163347EBA}"/>
              </a:ext>
            </a:extLst>
          </p:cNvPr>
          <p:cNvSpPr/>
          <p:nvPr/>
        </p:nvSpPr>
        <p:spPr>
          <a:xfrm>
            <a:off x="1874520" y="2176272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STR-Data Regulation</a:t>
            </a:r>
            <a:endParaRPr lang="en-US" sz="21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A887AC6-FA12-BF16-B1A4-FC7E61BA7008}"/>
              </a:ext>
            </a:extLst>
          </p:cNvPr>
          <p:cNvSpPr/>
          <p:nvPr/>
        </p:nvSpPr>
        <p:spPr>
          <a:xfrm>
            <a:off x="1874520" y="2633472"/>
            <a:ext cx="3154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8D7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Weten wat er werkelijk gebeurt</a:t>
            </a:r>
            <a:endParaRPr lang="en-US" sz="118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48541521-4FFF-046A-8EDE-F13810B7B917}"/>
              </a:ext>
            </a:extLst>
          </p:cNvPr>
          <p:cNvSpPr/>
          <p:nvPr/>
        </p:nvSpPr>
        <p:spPr>
          <a:xfrm>
            <a:off x="822960" y="3035808"/>
            <a:ext cx="4526280" cy="0"/>
          </a:xfrm>
          <a:prstGeom prst="line">
            <a:avLst/>
          </a:prstGeom>
          <a:noFill/>
          <a:ln w="12700">
            <a:solidFill>
              <a:srgbClr val="D4CCB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8707DC1F-07FD-CBD5-F096-E5668DB8DD8B}"/>
              </a:ext>
            </a:extLst>
          </p:cNvPr>
          <p:cNvSpPr/>
          <p:nvPr/>
        </p:nvSpPr>
        <p:spPr>
          <a:xfrm>
            <a:off x="886968" y="3355848"/>
            <a:ext cx="82296" cy="82296"/>
          </a:xfrm>
          <a:prstGeom prst="ellipse">
            <a:avLst/>
          </a:prstGeom>
          <a:solidFill>
            <a:srgbClr val="C3A35A"/>
          </a:solidFill>
          <a:ln w="12700">
            <a:solidFill>
              <a:srgbClr val="C3A35A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32C93323-89BB-80FB-71DF-D3939206C8B9}"/>
              </a:ext>
            </a:extLst>
          </p:cNvPr>
          <p:cNvSpPr/>
          <p:nvPr/>
        </p:nvSpPr>
        <p:spPr>
          <a:xfrm>
            <a:off x="1124712" y="3273552"/>
            <a:ext cx="4434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3030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registratie</a:t>
            </a:r>
            <a:endParaRPr lang="en-US" sz="117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EB0D5B4C-20F7-DE5F-17AC-6315BEBB26D0}"/>
              </a:ext>
            </a:extLst>
          </p:cNvPr>
          <p:cNvSpPr/>
          <p:nvPr/>
        </p:nvSpPr>
        <p:spPr>
          <a:xfrm>
            <a:off x="886968" y="3703320"/>
            <a:ext cx="82296" cy="82296"/>
          </a:xfrm>
          <a:prstGeom prst="ellipse">
            <a:avLst/>
          </a:prstGeom>
          <a:solidFill>
            <a:srgbClr val="C3A35A"/>
          </a:solidFill>
          <a:ln w="12700">
            <a:solidFill>
              <a:srgbClr val="C3A35A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CE2665FE-5EA4-9C94-10D7-F5B7B253E5E9}"/>
              </a:ext>
            </a:extLst>
          </p:cNvPr>
          <p:cNvSpPr/>
          <p:nvPr/>
        </p:nvSpPr>
        <p:spPr>
          <a:xfrm>
            <a:off x="1124712" y="3621024"/>
            <a:ext cx="4434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3030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betrouwbare data</a:t>
            </a:r>
            <a:endParaRPr lang="en-US" sz="117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BF2BB00D-A99F-AB2E-33CA-4D3676F37520}"/>
              </a:ext>
            </a:extLst>
          </p:cNvPr>
          <p:cNvSpPr/>
          <p:nvPr/>
        </p:nvSpPr>
        <p:spPr>
          <a:xfrm>
            <a:off x="886968" y="4050792"/>
            <a:ext cx="82296" cy="82296"/>
          </a:xfrm>
          <a:prstGeom prst="ellipse">
            <a:avLst/>
          </a:prstGeom>
          <a:solidFill>
            <a:srgbClr val="C3A35A"/>
          </a:solidFill>
          <a:ln w="12700">
            <a:solidFill>
              <a:srgbClr val="C3A35A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54EE10F5-7C3D-7FA2-DC60-B1B5D795CEDC}"/>
              </a:ext>
            </a:extLst>
          </p:cNvPr>
          <p:cNvSpPr/>
          <p:nvPr/>
        </p:nvSpPr>
        <p:spPr>
          <a:xfrm>
            <a:off x="1124712" y="3968496"/>
            <a:ext cx="4434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3030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locatie, intensiteit en duur van STR</a:t>
            </a:r>
            <a:endParaRPr lang="en-US" sz="117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356D10DB-ACC2-B27A-BBC1-9E3F7819A089}"/>
              </a:ext>
            </a:extLst>
          </p:cNvPr>
          <p:cNvSpPr/>
          <p:nvPr/>
        </p:nvSpPr>
        <p:spPr>
          <a:xfrm>
            <a:off x="886968" y="4398264"/>
            <a:ext cx="82296" cy="82296"/>
          </a:xfrm>
          <a:prstGeom prst="ellipse">
            <a:avLst/>
          </a:prstGeom>
          <a:solidFill>
            <a:srgbClr val="C3A35A"/>
          </a:solidFill>
          <a:ln w="12700">
            <a:solidFill>
              <a:srgbClr val="C3A35A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4C2EFCC4-D21C-F42B-4470-196599FF0755}"/>
              </a:ext>
            </a:extLst>
          </p:cNvPr>
          <p:cNvSpPr/>
          <p:nvPr/>
        </p:nvSpPr>
        <p:spPr>
          <a:xfrm>
            <a:off x="1124712" y="4315968"/>
            <a:ext cx="4434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3030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transparantie</a:t>
            </a:r>
            <a:endParaRPr lang="en-US" sz="117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00CCAAA8-5FBD-CB18-8F69-F03FF5F4B97C}"/>
              </a:ext>
            </a:extLst>
          </p:cNvPr>
          <p:cNvSpPr/>
          <p:nvPr/>
        </p:nvSpPr>
        <p:spPr>
          <a:xfrm>
            <a:off x="6181344" y="1874520"/>
            <a:ext cx="5340096" cy="3090672"/>
          </a:xfrm>
          <a:prstGeom prst="roundRect">
            <a:avLst>
              <a:gd name="adj" fmla="val 1775"/>
            </a:avLst>
          </a:prstGeom>
          <a:solidFill>
            <a:srgbClr val="FBF9F4"/>
          </a:solidFill>
          <a:ln w="11430">
            <a:solidFill>
              <a:srgbClr val="D9D1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38AE9A9A-3A22-217F-1B4B-332D695EEDCD}"/>
              </a:ext>
            </a:extLst>
          </p:cNvPr>
          <p:cNvSpPr/>
          <p:nvPr/>
        </p:nvSpPr>
        <p:spPr>
          <a:xfrm>
            <a:off x="6409944" y="2084832"/>
            <a:ext cx="786384" cy="786384"/>
          </a:xfrm>
          <a:prstGeom prst="ellipse">
            <a:avLst/>
          </a:prstGeom>
          <a:solidFill>
            <a:srgbClr val="C3A35A"/>
          </a:solidFill>
          <a:ln w="12700">
            <a:solidFill>
              <a:srgbClr val="C3A35A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2B3B8034-C9FC-57FA-A57D-F99BD4E5F5EC}"/>
              </a:ext>
            </a:extLst>
          </p:cNvPr>
          <p:cNvSpPr/>
          <p:nvPr/>
        </p:nvSpPr>
        <p:spPr>
          <a:xfrm>
            <a:off x="6638544" y="2267712"/>
            <a:ext cx="310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⚖</a:t>
            </a:r>
            <a:endParaRPr lang="en-US" sz="22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12BDE85F-1E3A-2C0F-6308-711F251C741A}"/>
              </a:ext>
            </a:extLst>
          </p:cNvPr>
          <p:cNvSpPr/>
          <p:nvPr/>
        </p:nvSpPr>
        <p:spPr>
          <a:xfrm>
            <a:off x="7461504" y="2176272"/>
            <a:ext cx="3749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05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Affordable Housing Act</a:t>
            </a:r>
            <a:endParaRPr lang="en-US" sz="205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BDE95BED-C238-1C99-9A69-4C1AE47A1D75}"/>
              </a:ext>
            </a:extLst>
          </p:cNvPr>
          <p:cNvSpPr/>
          <p:nvPr/>
        </p:nvSpPr>
        <p:spPr>
          <a:xfrm>
            <a:off x="7461504" y="2633472"/>
            <a:ext cx="3730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8D7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Bepalen wanneer en hoe mag worden ingegrepen</a:t>
            </a:r>
            <a:endParaRPr lang="en-US" sz="1120" dirty="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6C85AA0A-72EE-7EE0-C80B-5BAFA3B58EE8}"/>
              </a:ext>
            </a:extLst>
          </p:cNvPr>
          <p:cNvSpPr/>
          <p:nvPr/>
        </p:nvSpPr>
        <p:spPr>
          <a:xfrm>
            <a:off x="6409944" y="3035808"/>
            <a:ext cx="4617720" cy="0"/>
          </a:xfrm>
          <a:prstGeom prst="line">
            <a:avLst/>
          </a:prstGeom>
          <a:noFill/>
          <a:ln w="12700">
            <a:solidFill>
              <a:srgbClr val="D4CCB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5067D7A2-6B1B-C2A2-519E-C07504D49BAB}"/>
              </a:ext>
            </a:extLst>
          </p:cNvPr>
          <p:cNvSpPr/>
          <p:nvPr/>
        </p:nvSpPr>
        <p:spPr>
          <a:xfrm>
            <a:off x="6473952" y="3300984"/>
            <a:ext cx="82296" cy="82296"/>
          </a:xfrm>
          <a:prstGeom prst="ellipse">
            <a:avLst/>
          </a:prstGeom>
          <a:solidFill>
            <a:srgbClr val="C3A35A"/>
          </a:solidFill>
          <a:ln w="12700">
            <a:solidFill>
              <a:srgbClr val="C3A35A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0C8B9E1C-7EB3-6183-1119-2974CDFB98B9}"/>
              </a:ext>
            </a:extLst>
          </p:cNvPr>
          <p:cNvSpPr/>
          <p:nvPr/>
        </p:nvSpPr>
        <p:spPr>
          <a:xfrm>
            <a:off x="6711696" y="3218688"/>
            <a:ext cx="4480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3030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woningdruk objectief aantonen</a:t>
            </a:r>
            <a:endParaRPr lang="en-US" sz="1130" dirty="0"/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D9015AAC-7165-191A-DB7F-B7182361A9B0}"/>
              </a:ext>
            </a:extLst>
          </p:cNvPr>
          <p:cNvSpPr/>
          <p:nvPr/>
        </p:nvSpPr>
        <p:spPr>
          <a:xfrm>
            <a:off x="6473952" y="3602736"/>
            <a:ext cx="82296" cy="82296"/>
          </a:xfrm>
          <a:prstGeom prst="ellipse">
            <a:avLst/>
          </a:prstGeom>
          <a:solidFill>
            <a:srgbClr val="C3A35A"/>
          </a:solidFill>
          <a:ln w="12700">
            <a:solidFill>
              <a:srgbClr val="C3A35A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2F87F570-4554-3BE1-59C8-A24E83E1BD88}"/>
              </a:ext>
            </a:extLst>
          </p:cNvPr>
          <p:cNvSpPr/>
          <p:nvPr/>
        </p:nvSpPr>
        <p:spPr>
          <a:xfrm>
            <a:off x="6711696" y="3520440"/>
            <a:ext cx="4480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3030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verband met STR aantonen</a:t>
            </a:r>
            <a:endParaRPr lang="en-US" sz="1130" dirty="0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F7BFE514-E15E-4CEA-8A67-00DB300CCE8D}"/>
              </a:ext>
            </a:extLst>
          </p:cNvPr>
          <p:cNvSpPr/>
          <p:nvPr/>
        </p:nvSpPr>
        <p:spPr>
          <a:xfrm>
            <a:off x="6473952" y="3904488"/>
            <a:ext cx="82296" cy="82296"/>
          </a:xfrm>
          <a:prstGeom prst="ellipse">
            <a:avLst/>
          </a:prstGeom>
          <a:solidFill>
            <a:srgbClr val="C3A35A"/>
          </a:solidFill>
          <a:ln w="12700">
            <a:solidFill>
              <a:srgbClr val="C3A35A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B40F52BA-28D0-B0F8-B293-29D0C96A6E4A}"/>
              </a:ext>
            </a:extLst>
          </p:cNvPr>
          <p:cNvSpPr/>
          <p:nvPr/>
        </p:nvSpPr>
        <p:spPr>
          <a:xfrm>
            <a:off x="6711696" y="3822192"/>
            <a:ext cx="4480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3030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proportionaliteit</a:t>
            </a:r>
            <a:endParaRPr lang="en-US" sz="1130" dirty="0"/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AFA0B871-FC0C-F604-3225-B0759BF4CAAC}"/>
              </a:ext>
            </a:extLst>
          </p:cNvPr>
          <p:cNvSpPr/>
          <p:nvPr/>
        </p:nvSpPr>
        <p:spPr>
          <a:xfrm>
            <a:off x="6473952" y="4206240"/>
            <a:ext cx="82296" cy="82296"/>
          </a:xfrm>
          <a:prstGeom prst="ellipse">
            <a:avLst/>
          </a:prstGeom>
          <a:solidFill>
            <a:srgbClr val="C3A35A"/>
          </a:solidFill>
          <a:ln w="12700">
            <a:solidFill>
              <a:srgbClr val="C3A35A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C5E3A9E6-CA11-5D30-6C6F-F5FF9ED5D56C}"/>
              </a:ext>
            </a:extLst>
          </p:cNvPr>
          <p:cNvSpPr/>
          <p:nvPr/>
        </p:nvSpPr>
        <p:spPr>
          <a:xfrm>
            <a:off x="6711696" y="4123944"/>
            <a:ext cx="4480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3030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territoriale differentiatie</a:t>
            </a:r>
            <a:endParaRPr lang="en-US" sz="1130" dirty="0"/>
          </a:p>
        </p:txBody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7B58A2C7-C081-1686-C646-4FA889430581}"/>
              </a:ext>
            </a:extLst>
          </p:cNvPr>
          <p:cNvSpPr/>
          <p:nvPr/>
        </p:nvSpPr>
        <p:spPr>
          <a:xfrm>
            <a:off x="6473952" y="4507992"/>
            <a:ext cx="82296" cy="82296"/>
          </a:xfrm>
          <a:prstGeom prst="ellipse">
            <a:avLst/>
          </a:prstGeom>
          <a:solidFill>
            <a:srgbClr val="C3A35A"/>
          </a:solidFill>
          <a:ln w="12700">
            <a:solidFill>
              <a:srgbClr val="C3A35A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C9B94ABD-CB6D-4246-2627-318533C8449C}"/>
              </a:ext>
            </a:extLst>
          </p:cNvPr>
          <p:cNvSpPr/>
          <p:nvPr/>
        </p:nvSpPr>
        <p:spPr>
          <a:xfrm>
            <a:off x="6711696" y="4425696"/>
            <a:ext cx="4480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3030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periodieke evaluatie</a:t>
            </a:r>
            <a:endParaRPr lang="en-US" sz="1130" dirty="0"/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E2806513-B3F5-0F6F-F8BC-F41014728361}"/>
              </a:ext>
            </a:extLst>
          </p:cNvPr>
          <p:cNvSpPr/>
          <p:nvPr/>
        </p:nvSpPr>
        <p:spPr>
          <a:xfrm>
            <a:off x="594360" y="5212080"/>
            <a:ext cx="10927080" cy="960120"/>
          </a:xfrm>
          <a:prstGeom prst="roundRect">
            <a:avLst>
              <a:gd name="adj" fmla="val 4762"/>
            </a:avLst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78F83004-BC7F-74F5-C9C1-CC1DE1EAB2AA}"/>
              </a:ext>
            </a:extLst>
          </p:cNvPr>
          <p:cNvSpPr/>
          <p:nvPr/>
        </p:nvSpPr>
        <p:spPr>
          <a:xfrm>
            <a:off x="1024128" y="5678424"/>
            <a:ext cx="1005840" cy="0"/>
          </a:xfrm>
          <a:prstGeom prst="line">
            <a:avLst/>
          </a:prstGeom>
          <a:noFill/>
          <a:ln w="19050">
            <a:solidFill>
              <a:srgbClr val="C3A35A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7" name="Shape 35">
            <a:extLst>
              <a:ext uri="{FF2B5EF4-FFF2-40B4-BE49-F238E27FC236}">
                <a16:creationId xmlns:a16="http://schemas.microsoft.com/office/drawing/2014/main" id="{EF5C3E0D-D531-7B35-D2D8-260BF3285B57}"/>
              </a:ext>
            </a:extLst>
          </p:cNvPr>
          <p:cNvSpPr/>
          <p:nvPr/>
        </p:nvSpPr>
        <p:spPr>
          <a:xfrm>
            <a:off x="9966960" y="5678424"/>
            <a:ext cx="1005840" cy="0"/>
          </a:xfrm>
          <a:prstGeom prst="line">
            <a:avLst/>
          </a:prstGeom>
          <a:noFill/>
          <a:ln w="19050">
            <a:solidFill>
              <a:srgbClr val="C3A35A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C0946D05-A5F4-5681-01C2-E550DE4355B3}"/>
              </a:ext>
            </a:extLst>
          </p:cNvPr>
          <p:cNvSpPr/>
          <p:nvPr/>
        </p:nvSpPr>
        <p:spPr>
          <a:xfrm>
            <a:off x="2304288" y="5413248"/>
            <a:ext cx="6492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Van beleid op basis van aannames naar</a:t>
            </a:r>
            <a:endParaRPr lang="en-US" sz="1450" dirty="0"/>
          </a:p>
        </p:txBody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47D4A032-8611-F85E-CEB4-960975F2C938}"/>
              </a:ext>
            </a:extLst>
          </p:cNvPr>
          <p:cNvSpPr/>
          <p:nvPr/>
        </p:nvSpPr>
        <p:spPr>
          <a:xfrm>
            <a:off x="2148840" y="5715000"/>
            <a:ext cx="6812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20" b="1" dirty="0">
                <a:solidFill>
                  <a:srgbClr val="C3A3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beleid op basis van data, impact en proportionaliteit.</a:t>
            </a:r>
            <a:endParaRPr lang="en-US" sz="1520" dirty="0"/>
          </a:p>
        </p:txBody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AC601B23-C256-5AF7-734C-A48FAD5DFFA6}"/>
              </a:ext>
            </a:extLst>
          </p:cNvPr>
          <p:cNvSpPr/>
          <p:nvPr/>
        </p:nvSpPr>
        <p:spPr>
          <a:xfrm>
            <a:off x="603504" y="6382512"/>
            <a:ext cx="438912" cy="0"/>
          </a:xfrm>
          <a:prstGeom prst="line">
            <a:avLst/>
          </a:prstGeom>
          <a:noFill/>
          <a:ln w="15240">
            <a:solidFill>
              <a:srgbClr val="B89B5E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679B896C-B218-5CA9-FCC6-0A5FBD018F6B}"/>
              </a:ext>
            </a:extLst>
          </p:cNvPr>
          <p:cNvSpPr/>
          <p:nvPr/>
        </p:nvSpPr>
        <p:spPr>
          <a:xfrm>
            <a:off x="612648" y="6446520"/>
            <a:ext cx="6903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Europa levert de data én de methodiek. Brugge bepaalt binnen dat kader zijn eigen logiesbeleid.</a:t>
            </a:r>
            <a:endParaRPr lang="en-US" sz="960" dirty="0"/>
          </a:p>
        </p:txBody>
      </p:sp>
      <p:sp>
        <p:nvSpPr>
          <p:cNvPr id="42" name="Text 40">
            <a:extLst>
              <a:ext uri="{FF2B5EF4-FFF2-40B4-BE49-F238E27FC236}">
                <a16:creationId xmlns:a16="http://schemas.microsoft.com/office/drawing/2014/main" id="{C62A1441-F42A-8645-F7AE-3C3D620F932C}"/>
              </a:ext>
            </a:extLst>
          </p:cNvPr>
          <p:cNvSpPr/>
          <p:nvPr/>
        </p:nvSpPr>
        <p:spPr>
          <a:xfrm>
            <a:off x="9893808" y="6455664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r">
              <a:buNone/>
            </a:pPr>
            <a:r>
              <a:rPr lang="en-US" sz="770" dirty="0">
                <a:solidFill>
                  <a:srgbClr val="6B6B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AHA = Europees ontwerp in ontwikkeling</a:t>
            </a:r>
            <a:endParaRPr lang="en-US" sz="770" dirty="0"/>
          </a:p>
        </p:txBody>
      </p:sp>
      <p:sp>
        <p:nvSpPr>
          <p:cNvPr id="43" name="Slide Number Placeholder 0">
            <a:extLst>
              <a:ext uri="{FF2B5EF4-FFF2-40B4-BE49-F238E27FC236}">
                <a16:creationId xmlns:a16="http://schemas.microsoft.com/office/drawing/2014/main" id="{D771CC66-6954-2E12-C7A0-4E8C6EADC23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95760" y="6675120"/>
            <a:ext cx="137160" cy="10972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F3EFE6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  <p:sp>
        <p:nvSpPr>
          <p:cNvPr id="45" name="Text 0">
            <a:extLst>
              <a:ext uri="{FF2B5EF4-FFF2-40B4-BE49-F238E27FC236}">
                <a16:creationId xmlns:a16="http://schemas.microsoft.com/office/drawing/2014/main" id="{81184F83-378F-2CEC-0B53-AA702787ECCB}"/>
              </a:ext>
            </a:extLst>
          </p:cNvPr>
          <p:cNvSpPr>
            <a:spLocks noGrp="1"/>
          </p:cNvSpPr>
          <p:nvPr/>
        </p:nvSpPr>
        <p:spPr>
          <a:xfrm>
            <a:off x="658368" y="301752"/>
            <a:ext cx="548640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lang="nl-BE"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2</a:t>
            </a:r>
            <a:r>
              <a:rPr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 · </a:t>
            </a:r>
            <a:r>
              <a:rPr lang="nl-BE"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EUROPESE C</a:t>
            </a:r>
            <a:r>
              <a:rPr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ONTEXT</a:t>
            </a:r>
            <a:endParaRPr sz="750" dirty="0"/>
          </a:p>
        </p:txBody>
      </p:sp>
      <p:sp>
        <p:nvSpPr>
          <p:cNvPr id="47" name="Text 1">
            <a:extLst>
              <a:ext uri="{FF2B5EF4-FFF2-40B4-BE49-F238E27FC236}">
                <a16:creationId xmlns:a16="http://schemas.microsoft.com/office/drawing/2014/main" id="{6F23A2A2-84A3-7978-CEF4-AA573C29EBD1}"/>
              </a:ext>
            </a:extLst>
          </p:cNvPr>
          <p:cNvSpPr>
            <a:spLocks noGrp="1"/>
          </p:cNvSpPr>
          <p:nvPr/>
        </p:nvSpPr>
        <p:spPr>
          <a:xfrm>
            <a:off x="658368" y="676656"/>
            <a:ext cx="10927080" cy="58521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US" sz="2050" dirty="0">
                <a:solidFill>
                  <a:srgbClr val="1F1F1F"/>
                </a:solidFill>
                <a:latin typeface="Georgia"/>
              </a:rPr>
              <a:t>Europa </a:t>
            </a:r>
            <a:r>
              <a:rPr lang="en-US" sz="2050" dirty="0" err="1">
                <a:solidFill>
                  <a:srgbClr val="1F1F1F"/>
                </a:solidFill>
                <a:latin typeface="Georgia"/>
              </a:rPr>
              <a:t>effent</a:t>
            </a:r>
            <a:r>
              <a:rPr lang="en-US" sz="2050" dirty="0">
                <a:solidFill>
                  <a:srgbClr val="1F1F1F"/>
                </a:solidFill>
                <a:latin typeface="Georgia"/>
              </a:rPr>
              <a:t> de </a:t>
            </a:r>
            <a:r>
              <a:rPr lang="en-US" sz="2050" dirty="0" err="1">
                <a:solidFill>
                  <a:srgbClr val="1F1F1F"/>
                </a:solidFill>
                <a:latin typeface="Georgia"/>
              </a:rPr>
              <a:t>weg</a:t>
            </a:r>
            <a:r>
              <a:rPr lang="en-US" sz="2050" dirty="0">
                <a:solidFill>
                  <a:srgbClr val="1F1F1F"/>
                </a:solidFill>
                <a:latin typeface="Georgia"/>
              </a:rPr>
              <a:t> om het </a:t>
            </a:r>
            <a:r>
              <a:rPr lang="en-US" sz="2050" dirty="0" err="1">
                <a:solidFill>
                  <a:srgbClr val="1F1F1F"/>
                </a:solidFill>
                <a:latin typeface="Georgia"/>
              </a:rPr>
              <a:t>doel</a:t>
            </a:r>
            <a:r>
              <a:rPr lang="en-US" sz="2050" dirty="0">
                <a:solidFill>
                  <a:srgbClr val="1F1F1F"/>
                </a:solidFill>
                <a:latin typeface="Georgia"/>
              </a:rPr>
              <a:t> </a:t>
            </a:r>
            <a:r>
              <a:rPr lang="en-US" sz="2050" dirty="0" err="1">
                <a:solidFill>
                  <a:srgbClr val="1F1F1F"/>
                </a:solidFill>
                <a:latin typeface="Georgia"/>
              </a:rPr>
              <a:t>te</a:t>
            </a:r>
            <a:r>
              <a:rPr lang="en-US" sz="2050" dirty="0">
                <a:solidFill>
                  <a:srgbClr val="1F1F1F"/>
                </a:solidFill>
                <a:latin typeface="Georgia"/>
              </a:rPr>
              <a:t> </a:t>
            </a:r>
            <a:r>
              <a:rPr lang="en-US" sz="2050" dirty="0" err="1">
                <a:solidFill>
                  <a:srgbClr val="1F1F1F"/>
                </a:solidFill>
                <a:latin typeface="Georgia"/>
              </a:rPr>
              <a:t>bereiken</a:t>
            </a:r>
            <a:r>
              <a:rPr lang="en-US" sz="2050" dirty="0">
                <a:solidFill>
                  <a:srgbClr val="1F1F1F"/>
                </a:solidFill>
                <a:latin typeface="Georgia"/>
              </a:rPr>
              <a:t>.</a:t>
            </a:r>
          </a:p>
        </p:txBody>
      </p:sp>
      <p:sp>
        <p:nvSpPr>
          <p:cNvPr id="49" name="Text 1">
            <a:extLst>
              <a:ext uri="{FF2B5EF4-FFF2-40B4-BE49-F238E27FC236}">
                <a16:creationId xmlns:a16="http://schemas.microsoft.com/office/drawing/2014/main" id="{0E56A1E3-E256-C1B7-3894-B2DCB402F8FF}"/>
              </a:ext>
            </a:extLst>
          </p:cNvPr>
          <p:cNvSpPr/>
          <p:nvPr/>
        </p:nvSpPr>
        <p:spPr>
          <a:xfrm>
            <a:off x="676655" y="1440397"/>
            <a:ext cx="10981945" cy="44921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400" dirty="0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Europa </a:t>
            </a:r>
            <a:r>
              <a:rPr lang="en-US" sz="1400" dirty="0" err="1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tekent</a:t>
            </a:r>
            <a:r>
              <a:rPr lang="en-US" sz="1400" dirty="0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dirty="0" err="1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vandaag</a:t>
            </a:r>
            <a:r>
              <a:rPr lang="en-US" sz="1400" dirty="0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het </a:t>
            </a:r>
            <a:r>
              <a:rPr lang="en-US" sz="1400" dirty="0" err="1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kader</a:t>
            </a:r>
            <a:r>
              <a:rPr lang="en-US" sz="1400" dirty="0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dirty="0" err="1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uit</a:t>
            </a:r>
            <a:r>
              <a:rPr lang="en-US" sz="1400" dirty="0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dirty="0" err="1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waarbinnen</a:t>
            </a:r>
            <a:r>
              <a:rPr lang="en-US" sz="1400" dirty="0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dirty="0" err="1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lokaal</a:t>
            </a:r>
            <a:r>
              <a:rPr lang="en-US" sz="1400" dirty="0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dirty="0" err="1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logiesbeleid</a:t>
            </a:r>
            <a:r>
              <a:rPr lang="en-US" sz="1400" dirty="0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dirty="0" err="1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zich</a:t>
            </a:r>
            <a:r>
              <a:rPr lang="en-US" sz="1400" dirty="0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dirty="0" err="1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verder</a:t>
            </a:r>
            <a:r>
              <a:rPr lang="en-US" sz="1400" dirty="0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dirty="0" err="1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kan</a:t>
            </a:r>
            <a:r>
              <a:rPr lang="en-US" sz="1400" dirty="0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dirty="0" err="1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ontwikkelen</a:t>
            </a:r>
            <a:r>
              <a:rPr lang="en-US" sz="1400" dirty="0">
                <a:solidFill>
                  <a:srgbClr val="5A55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400" dirty="0"/>
          </a:p>
        </p:txBody>
      </p:sp>
      <p:sp>
        <p:nvSpPr>
          <p:cNvPr id="51" name="Shape 2">
            <a:extLst>
              <a:ext uri="{FF2B5EF4-FFF2-40B4-BE49-F238E27FC236}">
                <a16:creationId xmlns:a16="http://schemas.microsoft.com/office/drawing/2014/main" id="{8A523F3F-ADBE-F94D-5051-91081A9FA6D2}"/>
              </a:ext>
            </a:extLst>
          </p:cNvPr>
          <p:cNvSpPr>
            <a:spLocks noGrp="1"/>
          </p:cNvSpPr>
          <p:nvPr/>
        </p:nvSpPr>
        <p:spPr>
          <a:xfrm>
            <a:off x="658368" y="1353312"/>
            <a:ext cx="1100023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45985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5282D32-E058-4C42-848F-67420D939D87}"/>
              </a:ext>
            </a:extLst>
          </p:cNvPr>
          <p:cNvSpPr>
            <a:spLocks noGrp="1"/>
          </p:cNvSpPr>
          <p:nvPr/>
        </p:nvSpPr>
        <p:spPr>
          <a:xfrm>
            <a:off x="658368" y="301752"/>
            <a:ext cx="548640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lang="nl-BE"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3 – WAAR ZIT DE ANGEL?</a:t>
            </a:r>
            <a:endParaRPr sz="7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828C5BE-31FA-44B3-BD23-44989457A2FB}"/>
              </a:ext>
            </a:extLst>
          </p:cNvPr>
          <p:cNvSpPr>
            <a:spLocks noGrp="1"/>
          </p:cNvSpPr>
          <p:nvPr/>
        </p:nvSpPr>
        <p:spPr>
          <a:xfrm>
            <a:off x="658368" y="676656"/>
            <a:ext cx="10927080" cy="58521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nl-BE" sz="2400" dirty="0"/>
              <a:t>Van label naar werkelijke impact</a:t>
            </a:r>
            <a:endParaRPr lang="nl-BE" sz="205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94ED05D-D852-413C-85E9-9F9F108EB5E2}"/>
              </a:ext>
            </a:extLst>
          </p:cNvPr>
          <p:cNvSpPr>
            <a:spLocks noGrp="1"/>
          </p:cNvSpPr>
          <p:nvPr/>
        </p:nvSpPr>
        <p:spPr>
          <a:xfrm>
            <a:off x="658368" y="1353312"/>
            <a:ext cx="1100023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73E8302-8EEA-4D64-9175-F50D3D74644C}"/>
              </a:ext>
            </a:extLst>
          </p:cNvPr>
          <p:cNvSpPr>
            <a:spLocks noGrp="1"/>
          </p:cNvSpPr>
          <p:nvPr/>
        </p:nvSpPr>
        <p:spPr>
          <a:xfrm>
            <a:off x="676656" y="6364224"/>
            <a:ext cx="10287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80">
                <a:solidFill>
                  <a:srgbClr val="8B877F"/>
                </a:solidFill>
                <a:latin typeface="Aptos"/>
                <a:ea typeface="Aptos"/>
                <a:cs typeface="Aptos"/>
              </a:rPr>
              <a:t>Bron: Europese Commissie en Joint Research Centre, 2025-2026.</a:t>
            </a:r>
            <a:endParaRPr sz="58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D3873B6-DFD1-4152-809D-D8E94D4F4D77}"/>
              </a:ext>
            </a:extLst>
          </p:cNvPr>
          <p:cNvSpPr>
            <a:spLocks noGrp="1"/>
          </p:cNvSpPr>
          <p:nvPr/>
        </p:nvSpPr>
        <p:spPr>
          <a:xfrm>
            <a:off x="704088" y="1828800"/>
            <a:ext cx="10881360" cy="3200400"/>
          </a:xfrm>
          <a:prstGeom prst="roundRect">
            <a:avLst>
              <a:gd name="adj" fmla="val 4571"/>
            </a:avLst>
          </a:prstGeom>
          <a:solidFill>
            <a:srgbClr val="F3E6E5"/>
          </a:solidFill>
          <a:ln w="12700">
            <a:solidFill>
              <a:srgbClr val="E6CDC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A904951-FC1B-4549-845E-6E1221DA8E6A}"/>
              </a:ext>
            </a:extLst>
          </p:cNvPr>
          <p:cNvSpPr>
            <a:spLocks noGrp="1"/>
          </p:cNvSpPr>
          <p:nvPr/>
        </p:nvSpPr>
        <p:spPr>
          <a:xfrm>
            <a:off x="987552" y="2048256"/>
            <a:ext cx="182880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endParaRPr sz="72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A8158499-8760-423B-94FF-AA1EAE6066FB}"/>
              </a:ext>
            </a:extLst>
          </p:cNvPr>
          <p:cNvSpPr>
            <a:spLocks noGrp="1"/>
          </p:cNvSpPr>
          <p:nvPr/>
        </p:nvSpPr>
        <p:spPr>
          <a:xfrm>
            <a:off x="987552" y="2450592"/>
            <a:ext cx="4251960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nl-BE" sz="1600" dirty="0"/>
              <a:t>Logiesbeleid vraagt meer nuance</a:t>
            </a:r>
            <a:endParaRPr sz="165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CD04DF5C-479D-4D21-A955-6ABAEF21B2AE}"/>
              </a:ext>
            </a:extLst>
          </p:cNvPr>
          <p:cNvSpPr>
            <a:spLocks noGrp="1"/>
          </p:cNvSpPr>
          <p:nvPr/>
        </p:nvSpPr>
        <p:spPr>
          <a:xfrm>
            <a:off x="1005840" y="3193869"/>
            <a:ext cx="10236926" cy="1627632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endParaRPr lang="nl-BE" sz="1200" dirty="0">
              <a:solidFill>
                <a:srgbClr val="66635E"/>
              </a:solidFill>
              <a:latin typeface="Aptos"/>
              <a:ea typeface="Aptos"/>
              <a:cs typeface="Aptos"/>
            </a:endParaRPr>
          </a:p>
          <a:p>
            <a:r>
              <a:rPr lang="nl-BE" sz="1200" dirty="0">
                <a:solidFill>
                  <a:srgbClr val="66635E"/>
                </a:solidFill>
                <a:ea typeface="Aptos"/>
                <a:cs typeface="Aptos"/>
              </a:rPr>
              <a:t>• </a:t>
            </a:r>
            <a:r>
              <a:rPr lang="nl-BE" sz="1100" dirty="0">
                <a:solidFill>
                  <a:srgbClr val="66635E"/>
                </a:solidFill>
                <a:ea typeface="Aptos"/>
                <a:cs typeface="Aptos"/>
              </a:rPr>
              <a:t>STR </a:t>
            </a:r>
            <a:r>
              <a:rPr lang="nl-BE"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is gemiddeld maar een klein deel van de woningvoorraad, maar kan in bepaalde buurten wel sterk geconcentreerd zijn. </a:t>
            </a:r>
          </a:p>
          <a:p>
            <a:r>
              <a:rPr lang="nl-BE" sz="1100" dirty="0">
                <a:solidFill>
                  <a:srgbClr val="66635E"/>
                </a:solidFill>
                <a:ea typeface="Aptos"/>
                <a:cs typeface="Aptos"/>
              </a:rPr>
              <a:t>• De </a:t>
            </a:r>
            <a:r>
              <a:rPr lang="nl-BE"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druk op wonen en leefbaarheid verschilt van wijk tot wijk. </a:t>
            </a:r>
          </a:p>
          <a:p>
            <a:r>
              <a:rPr lang="nl-BE" sz="1100" dirty="0">
                <a:solidFill>
                  <a:srgbClr val="66635E"/>
                </a:solidFill>
                <a:ea typeface="Aptos"/>
                <a:cs typeface="Aptos"/>
              </a:rPr>
              <a:t>• De </a:t>
            </a:r>
            <a:r>
              <a:rPr lang="nl-BE"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Brugse logiescategorieën sluiten niet goed aan bij de Vlaamse logiesvormen. </a:t>
            </a:r>
          </a:p>
          <a:p>
            <a:r>
              <a:rPr lang="nl-BE" sz="1100" dirty="0">
                <a:solidFill>
                  <a:srgbClr val="66635E"/>
                </a:solidFill>
                <a:ea typeface="Aptos"/>
                <a:cs typeface="Aptos"/>
              </a:rPr>
              <a:t>• Verschillende </a:t>
            </a:r>
            <a:r>
              <a:rPr lang="nl-BE"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soorten logies worden vandaag soms op dezelfde manier behandeld. </a:t>
            </a:r>
          </a:p>
          <a:p>
            <a:r>
              <a:rPr lang="nl-BE" sz="1100" dirty="0">
                <a:solidFill>
                  <a:srgbClr val="66635E"/>
                </a:solidFill>
                <a:ea typeface="Aptos"/>
                <a:cs typeface="Aptos"/>
              </a:rPr>
              <a:t>• Dezelfde soorten logies worden vandaag soms op een verschillende manier behandeld. </a:t>
            </a:r>
            <a:endParaRPr lang="nl-BE" sz="1100" dirty="0">
              <a:solidFill>
                <a:srgbClr val="66635E"/>
              </a:solidFill>
              <a:latin typeface="Aptos"/>
              <a:ea typeface="Aptos"/>
              <a:cs typeface="Aptos"/>
            </a:endParaRPr>
          </a:p>
          <a:p>
            <a:r>
              <a:rPr lang="nl-BE" sz="1100" dirty="0">
                <a:solidFill>
                  <a:srgbClr val="66635E"/>
                </a:solidFill>
                <a:ea typeface="Aptos"/>
                <a:cs typeface="Aptos"/>
              </a:rPr>
              <a:t>• Een </a:t>
            </a:r>
            <a:r>
              <a:rPr lang="nl-BE"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algemene stop laat weinig ruimte om goede projecten van problematische situaties te onderscheiden. </a:t>
            </a:r>
          </a:p>
          <a:p>
            <a:r>
              <a:rPr lang="nl-BE" sz="1100" dirty="0">
                <a:solidFill>
                  <a:srgbClr val="66635E"/>
                </a:solidFill>
                <a:ea typeface="Aptos"/>
                <a:cs typeface="Aptos"/>
              </a:rPr>
              <a:t>• Data</a:t>
            </a:r>
            <a:r>
              <a:rPr lang="nl-BE"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, echte impact en overleg met de sector kunnen veel sterker worden gebruikt om het beleid te sturen. </a:t>
            </a:r>
          </a:p>
          <a:p>
            <a:endParaRPr lang="nl-BE" sz="1100" dirty="0">
              <a:solidFill>
                <a:srgbClr val="66635E"/>
              </a:solidFill>
              <a:latin typeface="Aptos"/>
              <a:ea typeface="Aptos"/>
              <a:cs typeface="Aptos"/>
            </a:endParaRPr>
          </a:p>
          <a:p>
            <a:endParaRPr lang="nl-BE" sz="970" dirty="0">
              <a:solidFill>
                <a:srgbClr val="66635E"/>
              </a:solidFill>
              <a:latin typeface="Aptos"/>
              <a:ea typeface="Aptos"/>
              <a:cs typeface="Aptos"/>
            </a:endParaRPr>
          </a:p>
          <a:p>
            <a:endParaRPr lang="nl-BE" sz="970" dirty="0">
              <a:solidFill>
                <a:srgbClr val="66635E"/>
              </a:solidFill>
              <a:latin typeface="Aptos"/>
              <a:ea typeface="Aptos"/>
              <a:cs typeface="Aptos"/>
            </a:endParaRPr>
          </a:p>
          <a:p>
            <a:pPr marL="0" indent="0">
              <a:buNone/>
            </a:pPr>
            <a:endParaRPr sz="97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7817B2D3-7E7F-4D11-B39B-9EE1E3F29E16}"/>
              </a:ext>
            </a:extLst>
          </p:cNvPr>
          <p:cNvSpPr>
            <a:spLocks noGrp="1"/>
          </p:cNvSpPr>
          <p:nvPr/>
        </p:nvSpPr>
        <p:spPr>
          <a:xfrm>
            <a:off x="749808" y="5298990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1F1F1F"/>
          </a:solidFill>
          <a:ln w="12700">
            <a:solidFill>
              <a:srgbClr val="1F1F1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79772569-B9DE-48FF-BB5D-3898E8465DDE}"/>
              </a:ext>
            </a:extLst>
          </p:cNvPr>
          <p:cNvSpPr>
            <a:spLocks noGrp="1"/>
          </p:cNvSpPr>
          <p:nvPr/>
        </p:nvSpPr>
        <p:spPr>
          <a:xfrm>
            <a:off x="932688" y="5264469"/>
            <a:ext cx="10424160" cy="695531"/>
          </a:xfrm>
          <a:prstGeom prst="rect">
            <a:avLst/>
          </a:prstGeom>
          <a:noFill/>
        </p:spPr>
        <p:txBody>
          <a:bodyPr wrap="square" lIns="254" tIns="254" rIns="254" bIns="254" anchor="ctr"/>
          <a:lstStyle/>
          <a:p>
            <a:pPr algn="ctr"/>
            <a:r>
              <a:rPr lang="nl-BE" sz="1080" b="1" dirty="0">
                <a:solidFill>
                  <a:srgbClr val="FFFFFF"/>
                </a:solidFill>
                <a:latin typeface="Georgia"/>
              </a:rPr>
              <a:t>Meer nuance maakt het beleid sterker én beter verdedigbaar. </a:t>
            </a: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F9682130-E9E4-429E-B29A-7F57F4907A33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475720" y="6492240"/>
            <a:ext cx="320040" cy="16459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720">
                <a:solidFill>
                  <a:srgbClr val="66635E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>
              <a:buNone/>
            </a:pPr>
            <a:fld id="{E2598689-54C9-18A7-3A19-ED76AA08988F}" type="slidenum">
              <a:rPr b="0"/>
              <a:t>4</a:t>
            </a:fld>
            <a:endParaRPr/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E5B2218F-774E-BF02-4F30-2681D64D0051}"/>
              </a:ext>
            </a:extLst>
          </p:cNvPr>
          <p:cNvSpPr>
            <a:spLocks noGrp="1"/>
          </p:cNvSpPr>
          <p:nvPr/>
        </p:nvSpPr>
        <p:spPr>
          <a:xfrm>
            <a:off x="987552" y="2148840"/>
            <a:ext cx="182880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nl-BE" sz="720" b="1" spc="30" dirty="0">
                <a:solidFill>
                  <a:srgbClr val="A8761F"/>
                </a:solidFill>
                <a:latin typeface="Aptos"/>
              </a:rPr>
              <a:t>DE UITDAGING</a:t>
            </a:r>
          </a:p>
        </p:txBody>
      </p:sp>
    </p:spTree>
    <p:extLst>
      <p:ext uri="{BB962C8B-B14F-4D97-AF65-F5344CB8AC3E}">
        <p14:creationId xmlns:p14="http://schemas.microsoft.com/office/powerpoint/2010/main" val="1782822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9A9EB-A619-393A-9B1E-8AE96D49A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8">
            <a:extLst>
              <a:ext uri="{FF2B5EF4-FFF2-40B4-BE49-F238E27FC236}">
                <a16:creationId xmlns:a16="http://schemas.microsoft.com/office/drawing/2014/main" id="{2C2C0F72-3B69-63A6-5C45-051503A7409D}"/>
              </a:ext>
            </a:extLst>
          </p:cNvPr>
          <p:cNvSpPr>
            <a:spLocks noGrp="1"/>
          </p:cNvSpPr>
          <p:nvPr/>
        </p:nvSpPr>
        <p:spPr>
          <a:xfrm>
            <a:off x="749808" y="1828800"/>
            <a:ext cx="10908792" cy="3200400"/>
          </a:xfrm>
          <a:prstGeom prst="roundRect">
            <a:avLst>
              <a:gd name="adj" fmla="val 4571"/>
            </a:avLst>
          </a:prstGeom>
          <a:solidFill>
            <a:srgbClr val="EDF3ED"/>
          </a:solidFill>
          <a:ln w="12700">
            <a:solidFill>
              <a:srgbClr val="D3DDD2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C0A8F300-4598-624C-F784-61F38E3943A5}"/>
              </a:ext>
            </a:extLst>
          </p:cNvPr>
          <p:cNvSpPr>
            <a:spLocks noGrp="1"/>
          </p:cNvSpPr>
          <p:nvPr/>
        </p:nvSpPr>
        <p:spPr>
          <a:xfrm>
            <a:off x="658368" y="301752"/>
            <a:ext cx="548640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lang="nl-BE"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4</a:t>
            </a:r>
            <a:r>
              <a:rPr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 · </a:t>
            </a:r>
            <a:r>
              <a:rPr lang="nl-BE"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HOE ONDERBOUWEN?</a:t>
            </a:r>
            <a:endParaRPr sz="7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14A6B82-AE29-F767-ADF6-35671F201371}"/>
              </a:ext>
            </a:extLst>
          </p:cNvPr>
          <p:cNvSpPr>
            <a:spLocks noGrp="1"/>
          </p:cNvSpPr>
          <p:nvPr/>
        </p:nvSpPr>
        <p:spPr>
          <a:xfrm>
            <a:off x="658368" y="676656"/>
            <a:ext cx="10927080" cy="58521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lang="nl-BE"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Europa versterkt lokale sturing — Brugge moet ze gebiedsgericht onderbouwen</a:t>
            </a:r>
            <a:endParaRPr sz="205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A9EA595-B5F8-6968-A181-E1C4EC1ABE5C}"/>
              </a:ext>
            </a:extLst>
          </p:cNvPr>
          <p:cNvSpPr>
            <a:spLocks noGrp="1"/>
          </p:cNvSpPr>
          <p:nvPr/>
        </p:nvSpPr>
        <p:spPr>
          <a:xfrm>
            <a:off x="658368" y="1353312"/>
            <a:ext cx="1100023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6632882-F12D-EF6A-B485-D435AE1D94B3}"/>
              </a:ext>
            </a:extLst>
          </p:cNvPr>
          <p:cNvSpPr>
            <a:spLocks noGrp="1"/>
          </p:cNvSpPr>
          <p:nvPr/>
        </p:nvSpPr>
        <p:spPr>
          <a:xfrm>
            <a:off x="676656" y="6364224"/>
            <a:ext cx="10287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80">
                <a:solidFill>
                  <a:srgbClr val="8B877F"/>
                </a:solidFill>
                <a:latin typeface="Aptos"/>
                <a:ea typeface="Aptos"/>
                <a:cs typeface="Aptos"/>
              </a:rPr>
              <a:t>Bron: Europese Commissie en Joint Research Centre, 2025-2026.</a:t>
            </a:r>
            <a:endParaRPr sz="58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A00C3F1B-070C-5BF3-8B67-B2C370915803}"/>
              </a:ext>
            </a:extLst>
          </p:cNvPr>
          <p:cNvSpPr>
            <a:spLocks noGrp="1"/>
          </p:cNvSpPr>
          <p:nvPr/>
        </p:nvSpPr>
        <p:spPr>
          <a:xfrm>
            <a:off x="987552" y="2048256"/>
            <a:ext cx="182880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endParaRPr sz="72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4F1FC38E-589C-495E-FE84-BABF371F3221}"/>
              </a:ext>
            </a:extLst>
          </p:cNvPr>
          <p:cNvSpPr>
            <a:spLocks noGrp="1"/>
          </p:cNvSpPr>
          <p:nvPr/>
        </p:nvSpPr>
        <p:spPr>
          <a:xfrm>
            <a:off x="987552" y="2450592"/>
            <a:ext cx="10369296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nl-BE" dirty="0"/>
              <a:t>Van Europese legitimatie naar Brugs maatwerk</a:t>
            </a:r>
            <a:endParaRPr lang="nl-BE" sz="20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A268629-047C-7F2A-0CDB-45352043D960}"/>
              </a:ext>
            </a:extLst>
          </p:cNvPr>
          <p:cNvSpPr>
            <a:spLocks noGrp="1"/>
          </p:cNvSpPr>
          <p:nvPr/>
        </p:nvSpPr>
        <p:spPr>
          <a:xfrm>
            <a:off x="1005840" y="3063240"/>
            <a:ext cx="10351008" cy="1627632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pPr lvl="0"/>
            <a:r>
              <a:rPr lang="nl-BE" sz="1200" dirty="0">
                <a:solidFill>
                  <a:srgbClr val="66635E"/>
                </a:solidFill>
                <a:ea typeface="Aptos"/>
                <a:cs typeface="Aptos"/>
              </a:rPr>
              <a:t>• </a:t>
            </a:r>
            <a:r>
              <a:rPr lang="nl-BE" sz="1100" dirty="0">
                <a:solidFill>
                  <a:srgbClr val="66635E"/>
                </a:solidFill>
              </a:rPr>
              <a:t>De </a:t>
            </a:r>
            <a:r>
              <a:rPr lang="nl-BE" sz="1100" dirty="0" err="1">
                <a:solidFill>
                  <a:srgbClr val="66635E"/>
                </a:solidFill>
              </a:rPr>
              <a:t>Affordable</a:t>
            </a:r>
            <a:r>
              <a:rPr lang="nl-BE" sz="1100" dirty="0">
                <a:solidFill>
                  <a:srgbClr val="66635E"/>
                </a:solidFill>
              </a:rPr>
              <a:t> </a:t>
            </a:r>
            <a:r>
              <a:rPr lang="nl-BE" sz="1100" dirty="0" err="1">
                <a:solidFill>
                  <a:srgbClr val="66635E"/>
                </a:solidFill>
              </a:rPr>
              <a:t>Housing</a:t>
            </a:r>
            <a:r>
              <a:rPr lang="nl-BE" sz="1100" dirty="0">
                <a:solidFill>
                  <a:srgbClr val="66635E"/>
                </a:solidFill>
              </a:rPr>
              <a:t> Act geeft steden meer houvast om wonen te beschermen waar de woningdruk echt groot is. </a:t>
            </a:r>
          </a:p>
          <a:p>
            <a:pPr lvl="0"/>
            <a:r>
              <a:rPr lang="nl-BE" sz="1100" dirty="0">
                <a:solidFill>
                  <a:srgbClr val="66635E"/>
                </a:solidFill>
                <a:ea typeface="Aptos"/>
                <a:cs typeface="Aptos"/>
              </a:rPr>
              <a:t>• </a:t>
            </a:r>
            <a:r>
              <a:rPr lang="nl-BE" sz="1100" dirty="0">
                <a:solidFill>
                  <a:srgbClr val="66635E"/>
                </a:solidFill>
              </a:rPr>
              <a:t>De STR-dataverordening zorgt voor betrouwbare gegevens om het beleid te volgen en gericht te handhaven. </a:t>
            </a:r>
          </a:p>
          <a:p>
            <a:pPr lvl="0"/>
            <a:r>
              <a:rPr lang="nl-BE" sz="1100" dirty="0">
                <a:solidFill>
                  <a:srgbClr val="66635E"/>
                </a:solidFill>
                <a:ea typeface="Aptos"/>
                <a:cs typeface="Aptos"/>
              </a:rPr>
              <a:t>• </a:t>
            </a:r>
            <a:r>
              <a:rPr lang="nl-BE" sz="1100" dirty="0">
                <a:solidFill>
                  <a:srgbClr val="66635E"/>
                </a:solidFill>
              </a:rPr>
              <a:t>Vertrek eerst van de Vlaamse regels en kijk daarna naar hoe het logies in de praktijk wordt uitgebaat. </a:t>
            </a:r>
          </a:p>
          <a:p>
            <a:pPr lvl="0"/>
            <a:r>
              <a:rPr lang="nl-BE" sz="1100" dirty="0">
                <a:solidFill>
                  <a:srgbClr val="66635E"/>
                </a:solidFill>
                <a:ea typeface="Aptos"/>
                <a:cs typeface="Aptos"/>
              </a:rPr>
              <a:t>• </a:t>
            </a:r>
            <a:r>
              <a:rPr lang="nl-BE" sz="1100" dirty="0">
                <a:solidFill>
                  <a:srgbClr val="66635E"/>
                </a:solidFill>
              </a:rPr>
              <a:t>Beoordeel elk dossier volgens dezelfde duidelijke criteria. </a:t>
            </a:r>
          </a:p>
          <a:p>
            <a:pPr lvl="0"/>
            <a:r>
              <a:rPr lang="nl-BE" sz="1100" dirty="0">
                <a:solidFill>
                  <a:srgbClr val="66635E"/>
                </a:solidFill>
                <a:ea typeface="Aptos"/>
                <a:cs typeface="Aptos"/>
              </a:rPr>
              <a:t>• </a:t>
            </a:r>
            <a:r>
              <a:rPr lang="nl-BE" sz="1100" dirty="0">
                <a:solidFill>
                  <a:srgbClr val="66635E"/>
                </a:solidFill>
              </a:rPr>
              <a:t>Bepaal vooraf wat in elke zone en voor elk type logies mogelijk is. </a:t>
            </a:r>
          </a:p>
          <a:p>
            <a:pPr lvl="0"/>
            <a:r>
              <a:rPr lang="nl-BE" sz="1100" dirty="0">
                <a:solidFill>
                  <a:srgbClr val="66635E"/>
                </a:solidFill>
                <a:ea typeface="Aptos"/>
                <a:cs typeface="Aptos"/>
              </a:rPr>
              <a:t>• </a:t>
            </a:r>
            <a:r>
              <a:rPr lang="nl-BE" sz="1100" dirty="0">
                <a:solidFill>
                  <a:srgbClr val="66635E"/>
                </a:solidFill>
              </a:rPr>
              <a:t>Verminder mogelijke hinder of impact met gerichte voorwaarden. </a:t>
            </a:r>
          </a:p>
          <a:p>
            <a:pPr lvl="0"/>
            <a:r>
              <a:rPr lang="nl-BE" sz="1100" dirty="0">
                <a:solidFill>
                  <a:srgbClr val="66635E"/>
                </a:solidFill>
                <a:ea typeface="Aptos"/>
                <a:cs typeface="Aptos"/>
              </a:rPr>
              <a:t>• </a:t>
            </a:r>
            <a:r>
              <a:rPr lang="nl-BE" sz="1100" dirty="0">
                <a:solidFill>
                  <a:srgbClr val="66635E"/>
                </a:solidFill>
              </a:rPr>
              <a:t>Volg de sector op, overleg en stuur het beleid regelmatig bij. </a:t>
            </a:r>
          </a:p>
          <a:p>
            <a:pPr marL="0" indent="0">
              <a:buNone/>
            </a:pPr>
            <a:endParaRPr sz="97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65D8227-2CBD-B3EC-8072-DF11D91EEC25}"/>
              </a:ext>
            </a:extLst>
          </p:cNvPr>
          <p:cNvSpPr>
            <a:spLocks noGrp="1"/>
          </p:cNvSpPr>
          <p:nvPr/>
        </p:nvSpPr>
        <p:spPr>
          <a:xfrm>
            <a:off x="6473952" y="2048256"/>
            <a:ext cx="219456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endParaRPr sz="72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C01D494D-DE4A-56FD-81AE-236D3714664C}"/>
              </a:ext>
            </a:extLst>
          </p:cNvPr>
          <p:cNvSpPr>
            <a:spLocks noGrp="1"/>
          </p:cNvSpPr>
          <p:nvPr/>
        </p:nvSpPr>
        <p:spPr>
          <a:xfrm>
            <a:off x="749808" y="5298990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1F1F1F"/>
          </a:solidFill>
          <a:ln w="12700">
            <a:solidFill>
              <a:srgbClr val="1F1F1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F26D38B7-BBFB-3361-94B3-BDFB8092FE49}"/>
              </a:ext>
            </a:extLst>
          </p:cNvPr>
          <p:cNvSpPr>
            <a:spLocks noGrp="1"/>
          </p:cNvSpPr>
          <p:nvPr/>
        </p:nvSpPr>
        <p:spPr>
          <a:xfrm>
            <a:off x="932688" y="5264469"/>
            <a:ext cx="10424160" cy="695531"/>
          </a:xfrm>
          <a:prstGeom prst="rect">
            <a:avLst/>
          </a:prstGeom>
          <a:noFill/>
        </p:spPr>
        <p:txBody>
          <a:bodyPr wrap="square" lIns="254" tIns="254" rIns="254" bIns="254" anchor="ctr"/>
          <a:lstStyle/>
          <a:p>
            <a:pPr algn="ctr"/>
            <a:r>
              <a:rPr lang="nl-BE" sz="1080" b="1" dirty="0">
                <a:solidFill>
                  <a:srgbClr val="FFFFFF"/>
                </a:solidFill>
                <a:latin typeface="Georgia"/>
              </a:rPr>
              <a:t>Europa legitimeert het doel — Brugge moet maatregelen actueel, gebiedsgericht, meetbaar, noodzakelijk en proportioneel onderbouwen.</a:t>
            </a:r>
            <a:endParaRPr sz="108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8A0172E5-A361-ADCA-9457-1CAEC07D7EFC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475720" y="6492240"/>
            <a:ext cx="320040" cy="16459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720">
                <a:solidFill>
                  <a:srgbClr val="66635E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>
              <a:buNone/>
            </a:pPr>
            <a:fld id="{E2598689-54C9-18A7-3A19-ED76AA08988F}" type="slidenum">
              <a:rPr b="0"/>
              <a:t>5</a:t>
            </a:fld>
            <a:endParaRPr/>
          </a:p>
        </p:txBody>
      </p:sp>
      <p:sp>
        <p:nvSpPr>
          <p:cNvPr id="24" name="Text 5">
            <a:extLst>
              <a:ext uri="{FF2B5EF4-FFF2-40B4-BE49-F238E27FC236}">
                <a16:creationId xmlns:a16="http://schemas.microsoft.com/office/drawing/2014/main" id="{031FC569-5481-F3AB-96AB-F09559267878}"/>
              </a:ext>
            </a:extLst>
          </p:cNvPr>
          <p:cNvSpPr>
            <a:spLocks noGrp="1"/>
          </p:cNvSpPr>
          <p:nvPr/>
        </p:nvSpPr>
        <p:spPr>
          <a:xfrm>
            <a:off x="987552" y="2100072"/>
            <a:ext cx="182880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lang="nl-BE" sz="720" b="1" spc="30" dirty="0">
                <a:solidFill>
                  <a:srgbClr val="52684F"/>
                </a:solidFill>
                <a:latin typeface="Aptos"/>
              </a:rPr>
              <a:t>DE NIEUWE RICHTING</a:t>
            </a:r>
            <a:endParaRPr sz="720" b="1" spc="30" dirty="0">
              <a:solidFill>
                <a:srgbClr val="52684F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967310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18">
            <a:extLst>
              <a:ext uri="{FF2B5EF4-FFF2-40B4-BE49-F238E27FC236}">
                <a16:creationId xmlns:a16="http://schemas.microsoft.com/office/drawing/2014/main" id="{7E6348EA-87A6-4E29-92F2-86CECD0D35E7}"/>
              </a:ext>
            </a:extLst>
          </p:cNvPr>
          <p:cNvSpPr>
            <a:spLocks noGrp="1"/>
          </p:cNvSpPr>
          <p:nvPr/>
        </p:nvSpPr>
        <p:spPr>
          <a:xfrm>
            <a:off x="9089136" y="1883664"/>
            <a:ext cx="2404872" cy="2505456"/>
          </a:xfrm>
          <a:prstGeom prst="roundRect">
            <a:avLst>
              <a:gd name="adj" fmla="val 6084"/>
            </a:avLst>
          </a:prstGeom>
          <a:solidFill>
            <a:srgbClr val="F8EEE0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9F572E30-C95E-4826-A97B-97072E8AB397}"/>
              </a:ext>
            </a:extLst>
          </p:cNvPr>
          <p:cNvSpPr>
            <a:spLocks noGrp="1"/>
          </p:cNvSpPr>
          <p:nvPr/>
        </p:nvSpPr>
        <p:spPr>
          <a:xfrm>
            <a:off x="658368" y="301752"/>
            <a:ext cx="548640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lang="nl-BE"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5</a:t>
            </a:r>
            <a:r>
              <a:rPr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 · HET VIERLUIK</a:t>
            </a:r>
            <a:endParaRPr sz="7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84B0634-DD5A-49EE-9FE3-F3B400D0316C}"/>
              </a:ext>
            </a:extLst>
          </p:cNvPr>
          <p:cNvSpPr>
            <a:spLocks noGrp="1"/>
          </p:cNvSpPr>
          <p:nvPr/>
        </p:nvSpPr>
        <p:spPr>
          <a:xfrm>
            <a:off x="658368" y="768096"/>
            <a:ext cx="10927080" cy="58521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Vier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stappen</a:t>
            </a: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 die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samen</a:t>
            </a: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één</a:t>
            </a: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beleidscyclus</a:t>
            </a: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vormen</a:t>
            </a:r>
            <a:endParaRPr sz="205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913DAAC-6F8E-486F-BFCD-9B28935A6038}"/>
              </a:ext>
            </a:extLst>
          </p:cNvPr>
          <p:cNvSpPr>
            <a:spLocks noGrp="1"/>
          </p:cNvSpPr>
          <p:nvPr/>
        </p:nvSpPr>
        <p:spPr>
          <a:xfrm>
            <a:off x="658368" y="1353312"/>
            <a:ext cx="1100023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0B51942-87DB-40C8-85BD-08AFD3D94061}"/>
              </a:ext>
            </a:extLst>
          </p:cNvPr>
          <p:cNvSpPr>
            <a:spLocks noGrp="1"/>
          </p:cNvSpPr>
          <p:nvPr/>
        </p:nvSpPr>
        <p:spPr>
          <a:xfrm>
            <a:off x="694944" y="1883664"/>
            <a:ext cx="2404872" cy="2505456"/>
          </a:xfrm>
          <a:prstGeom prst="roundRect">
            <a:avLst>
              <a:gd name="adj" fmla="val 6084"/>
            </a:avLst>
          </a:prstGeom>
          <a:solidFill>
            <a:srgbClr val="F7F1E5"/>
          </a:solidFill>
          <a:ln w="12700">
            <a:solidFill>
              <a:srgbClr val="A8761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61A43FE-7493-47F9-970D-930316D81F33}"/>
              </a:ext>
            </a:extLst>
          </p:cNvPr>
          <p:cNvSpPr>
            <a:spLocks noGrp="1"/>
          </p:cNvSpPr>
          <p:nvPr/>
        </p:nvSpPr>
        <p:spPr>
          <a:xfrm>
            <a:off x="859536" y="2048256"/>
            <a:ext cx="41148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5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01</a:t>
            </a:r>
            <a:endParaRPr sz="75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C1752337-F1C1-49DB-95F8-2136F132CADF}"/>
              </a:ext>
            </a:extLst>
          </p:cNvPr>
          <p:cNvSpPr>
            <a:spLocks noGrp="1"/>
          </p:cNvSpPr>
          <p:nvPr/>
        </p:nvSpPr>
        <p:spPr>
          <a:xfrm>
            <a:off x="859536" y="2359152"/>
            <a:ext cx="2029968" cy="4389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Aligneren</a:t>
            </a:r>
            <a:endParaRPr sz="145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2D8601AE-153F-41D6-BF03-8421C61B2486}"/>
              </a:ext>
            </a:extLst>
          </p:cNvPr>
          <p:cNvSpPr>
            <a:spLocks noGrp="1"/>
          </p:cNvSpPr>
          <p:nvPr/>
        </p:nvSpPr>
        <p:spPr>
          <a:xfrm>
            <a:off x="859536" y="2971800"/>
            <a:ext cx="2075688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E50CA302-1FEA-4B37-AF4E-E82854F092AA}"/>
              </a:ext>
            </a:extLst>
          </p:cNvPr>
          <p:cNvSpPr>
            <a:spLocks noGrp="1"/>
          </p:cNvSpPr>
          <p:nvPr/>
        </p:nvSpPr>
        <p:spPr>
          <a:xfrm>
            <a:off x="859536" y="3163824"/>
            <a:ext cx="2048256" cy="987552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pPr marL="0" indent="0">
              <a:buNone/>
            </a:pP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Erken het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Vlaamse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logieskader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en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maak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alle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geldige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vormen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,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ook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KGL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zonder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beschermde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benaming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,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lokaal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herkenbaar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.</a:t>
            </a:r>
            <a:endParaRPr sz="110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AE619923-792B-4380-B93A-518C00F77494}"/>
              </a:ext>
            </a:extLst>
          </p:cNvPr>
          <p:cNvSpPr>
            <a:spLocks noGrp="1"/>
          </p:cNvSpPr>
          <p:nvPr/>
        </p:nvSpPr>
        <p:spPr>
          <a:xfrm>
            <a:off x="3493008" y="1883664"/>
            <a:ext cx="2404872" cy="2505456"/>
          </a:xfrm>
          <a:prstGeom prst="roundRect">
            <a:avLst>
              <a:gd name="adj" fmla="val 6084"/>
            </a:avLst>
          </a:prstGeom>
          <a:solidFill>
            <a:srgbClr val="ECF2F4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9BF005B-523D-4280-AFF1-FBC22CA29016}"/>
              </a:ext>
            </a:extLst>
          </p:cNvPr>
          <p:cNvSpPr>
            <a:spLocks noGrp="1"/>
          </p:cNvSpPr>
          <p:nvPr/>
        </p:nvSpPr>
        <p:spPr>
          <a:xfrm>
            <a:off x="3657600" y="2048256"/>
            <a:ext cx="41148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5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02</a:t>
            </a:r>
            <a:endParaRPr sz="75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6A6DBBDC-B742-43DF-A25B-14E2E4F8199C}"/>
              </a:ext>
            </a:extLst>
          </p:cNvPr>
          <p:cNvSpPr>
            <a:spLocks noGrp="1"/>
          </p:cNvSpPr>
          <p:nvPr/>
        </p:nvSpPr>
        <p:spPr>
          <a:xfrm>
            <a:off x="3657600" y="2359152"/>
            <a:ext cx="2029968" cy="4389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Beoordelen</a:t>
            </a:r>
            <a:endParaRPr sz="145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1969BC4F-3DFE-4337-943C-6AF6F88AD812}"/>
              </a:ext>
            </a:extLst>
          </p:cNvPr>
          <p:cNvSpPr>
            <a:spLocks noGrp="1"/>
          </p:cNvSpPr>
          <p:nvPr/>
        </p:nvSpPr>
        <p:spPr>
          <a:xfrm>
            <a:off x="3657600" y="2971800"/>
            <a:ext cx="2075688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7CAA9D82-1099-4446-9F86-55FC1E282818}"/>
              </a:ext>
            </a:extLst>
          </p:cNvPr>
          <p:cNvSpPr>
            <a:spLocks noGrp="1"/>
          </p:cNvSpPr>
          <p:nvPr/>
        </p:nvSpPr>
        <p:spPr>
          <a:xfrm>
            <a:off x="3657600" y="3163824"/>
            <a:ext cx="2048256" cy="987552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pPr marL="0" indent="0">
              <a:buNone/>
            </a:pP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Beschrijf</a:t>
            </a:r>
            <a:r>
              <a:rPr lang="nl-BE"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ruimtelijke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subtypes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en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toets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elk dossier met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dezelfde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impactcriteria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.</a:t>
            </a:r>
            <a:endParaRPr sz="110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EA4A2022-AF0C-4B00-877D-F800D77B2DDA}"/>
              </a:ext>
            </a:extLst>
          </p:cNvPr>
          <p:cNvSpPr>
            <a:spLocks noGrp="1"/>
          </p:cNvSpPr>
          <p:nvPr/>
        </p:nvSpPr>
        <p:spPr>
          <a:xfrm>
            <a:off x="6291072" y="1883664"/>
            <a:ext cx="2404872" cy="2505456"/>
          </a:xfrm>
          <a:prstGeom prst="roundRect">
            <a:avLst>
              <a:gd name="adj" fmla="val 6084"/>
            </a:avLst>
          </a:prstGeom>
          <a:solidFill>
            <a:srgbClr val="EDF3ED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F352ECB4-E253-4985-B8FF-1614B9F92F4C}"/>
              </a:ext>
            </a:extLst>
          </p:cNvPr>
          <p:cNvSpPr>
            <a:spLocks noGrp="1"/>
          </p:cNvSpPr>
          <p:nvPr/>
        </p:nvSpPr>
        <p:spPr>
          <a:xfrm>
            <a:off x="6455664" y="2048256"/>
            <a:ext cx="41148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5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03</a:t>
            </a:r>
            <a:endParaRPr sz="75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941D6D56-68F5-48B3-91B4-C39EF285F37D}"/>
              </a:ext>
            </a:extLst>
          </p:cNvPr>
          <p:cNvSpPr>
            <a:spLocks noGrp="1"/>
          </p:cNvSpPr>
          <p:nvPr/>
        </p:nvSpPr>
        <p:spPr>
          <a:xfrm>
            <a:off x="6455664" y="2359152"/>
            <a:ext cx="2029968" cy="4389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Planvoorraad</a:t>
            </a:r>
            <a:endParaRPr sz="145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4F793506-52CD-4223-9772-BFB21A74A592}"/>
              </a:ext>
            </a:extLst>
          </p:cNvPr>
          <p:cNvSpPr>
            <a:spLocks noGrp="1"/>
          </p:cNvSpPr>
          <p:nvPr/>
        </p:nvSpPr>
        <p:spPr>
          <a:xfrm>
            <a:off x="6455664" y="2971800"/>
            <a:ext cx="2075688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D3326108-9D71-45BC-B3E7-9CD2585FBF33}"/>
              </a:ext>
            </a:extLst>
          </p:cNvPr>
          <p:cNvSpPr>
            <a:spLocks noGrp="1"/>
          </p:cNvSpPr>
          <p:nvPr/>
        </p:nvSpPr>
        <p:spPr>
          <a:xfrm>
            <a:off x="6455664" y="3163824"/>
            <a:ext cx="2048256" cy="987552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pPr marL="0" indent="0">
              <a:buNone/>
            </a:pP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Bepaal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per zone de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totale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beddencapaciteit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en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de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beschikbare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ruimte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per subtype.</a:t>
            </a:r>
            <a:endParaRPr sz="11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21EE60AB-08C2-45F5-A8FC-5A58F89DFD90}"/>
              </a:ext>
            </a:extLst>
          </p:cNvPr>
          <p:cNvSpPr>
            <a:spLocks noGrp="1"/>
          </p:cNvSpPr>
          <p:nvPr/>
        </p:nvSpPr>
        <p:spPr>
          <a:xfrm>
            <a:off x="9253728" y="2048256"/>
            <a:ext cx="41148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5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04</a:t>
            </a:r>
            <a:endParaRPr sz="75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BED9762B-3BAB-4B8D-A40D-C1A0DBEE7DEF}"/>
              </a:ext>
            </a:extLst>
          </p:cNvPr>
          <p:cNvSpPr>
            <a:spLocks noGrp="1"/>
          </p:cNvSpPr>
          <p:nvPr/>
        </p:nvSpPr>
        <p:spPr>
          <a:xfrm>
            <a:off x="9253728" y="2359152"/>
            <a:ext cx="2029968" cy="4389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Sectormanagement</a:t>
            </a:r>
            <a:endParaRPr sz="145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C3ABF235-F485-42EB-B840-5708F62A6196}"/>
              </a:ext>
            </a:extLst>
          </p:cNvPr>
          <p:cNvSpPr>
            <a:spLocks noGrp="1"/>
          </p:cNvSpPr>
          <p:nvPr/>
        </p:nvSpPr>
        <p:spPr>
          <a:xfrm>
            <a:off x="9253728" y="2971800"/>
            <a:ext cx="2075688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226A26CD-5BBC-405B-9A81-4D629D55805E}"/>
              </a:ext>
            </a:extLst>
          </p:cNvPr>
          <p:cNvSpPr>
            <a:spLocks noGrp="1"/>
          </p:cNvSpPr>
          <p:nvPr/>
        </p:nvSpPr>
        <p:spPr>
          <a:xfrm>
            <a:off x="3182112" y="2743200"/>
            <a:ext cx="256032" cy="457200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5BEFCB9C-1DBD-418A-AEC1-404D81D001A5}"/>
              </a:ext>
            </a:extLst>
          </p:cNvPr>
          <p:cNvSpPr>
            <a:spLocks noGrp="1"/>
          </p:cNvSpPr>
          <p:nvPr/>
        </p:nvSpPr>
        <p:spPr>
          <a:xfrm>
            <a:off x="5980176" y="2743200"/>
            <a:ext cx="256032" cy="457200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32DE3C79-9B9D-4BCD-A151-4C88E1E31AFB}"/>
              </a:ext>
            </a:extLst>
          </p:cNvPr>
          <p:cNvSpPr>
            <a:spLocks noGrp="1"/>
          </p:cNvSpPr>
          <p:nvPr/>
        </p:nvSpPr>
        <p:spPr>
          <a:xfrm>
            <a:off x="8778240" y="2743200"/>
            <a:ext cx="256032" cy="457200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D9E962FA-22E3-4CD9-9A51-80AD76001B30}"/>
              </a:ext>
            </a:extLst>
          </p:cNvPr>
          <p:cNvSpPr>
            <a:spLocks noGrp="1"/>
          </p:cNvSpPr>
          <p:nvPr/>
        </p:nvSpPr>
        <p:spPr>
          <a:xfrm>
            <a:off x="713232" y="4956048"/>
            <a:ext cx="10881360" cy="640080"/>
          </a:xfrm>
          <a:prstGeom prst="roundRect">
            <a:avLst>
              <a:gd name="adj" fmla="val 8571"/>
            </a:avLst>
          </a:prstGeom>
          <a:solidFill>
            <a:srgbClr val="1F1F1F"/>
          </a:solidFill>
          <a:ln w="12700">
            <a:solidFill>
              <a:srgbClr val="1F1F1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8424E4D6-7A0E-405E-8592-A2FE4F667CFF}"/>
              </a:ext>
            </a:extLst>
          </p:cNvPr>
          <p:cNvSpPr>
            <a:spLocks noGrp="1"/>
          </p:cNvSpPr>
          <p:nvPr/>
        </p:nvSpPr>
        <p:spPr>
          <a:xfrm>
            <a:off x="932688" y="5029200"/>
            <a:ext cx="10424160" cy="512064"/>
          </a:xfrm>
          <a:prstGeom prst="rect">
            <a:avLst/>
          </a:prstGeom>
          <a:noFill/>
        </p:spPr>
        <p:txBody>
          <a:bodyPr wrap="square" lIns="254" tIns="254" rIns="254" bIns="254" anchor="ctr"/>
          <a:lstStyle/>
          <a:p>
            <a:pPr marL="0" indent="0" algn="ctr">
              <a:buNone/>
            </a:pPr>
            <a:r>
              <a:rPr sz="108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Erkennen → typeren &amp; beoordelen → capaciteit sturen → actief beheren</a:t>
            </a:r>
            <a:endParaRPr sz="108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774E3347-1C8E-4105-BD31-D87F025E65BA}"/>
              </a:ext>
            </a:extLst>
          </p:cNvPr>
          <p:cNvSpPr>
            <a:spLocks noGrp="1"/>
          </p:cNvSpPr>
          <p:nvPr/>
        </p:nvSpPr>
        <p:spPr>
          <a:xfrm>
            <a:off x="914400" y="5705856"/>
            <a:ext cx="1046988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740" b="1">
                <a:solidFill>
                  <a:srgbClr val="B72A2E"/>
                </a:solidFill>
                <a:latin typeface="Aptos"/>
                <a:ea typeface="Aptos"/>
                <a:cs typeface="Aptos"/>
              </a:rPr>
              <a:t>Elke stap levert de informatie voor de volgende: samen vormen ze één stedelijk logiesmodel.</a:t>
            </a:r>
            <a:endParaRPr sz="740"/>
          </a:p>
        </p:txBody>
      </p:sp>
      <p:sp>
        <p:nvSpPr>
          <p:cNvPr id="31" name="Slide Number Placeholder 0">
            <a:extLst>
              <a:ext uri="{FF2B5EF4-FFF2-40B4-BE49-F238E27FC236}">
                <a16:creationId xmlns:a16="http://schemas.microsoft.com/office/drawing/2014/main" id="{C23A33C6-A8E0-4B77-BF41-89BDBDBD596C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475720" y="6492240"/>
            <a:ext cx="320040" cy="16459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720">
                <a:solidFill>
                  <a:srgbClr val="66635E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>
              <a:buNone/>
            </a:pPr>
            <a:fld id="{8C630A04-5A25-9E0C-9436-126091DB86B3}" type="slidenum">
              <a:rPr b="0"/>
              <a:t>6</a:t>
            </a:fld>
            <a:endParaRPr/>
          </a:p>
        </p:txBody>
      </p:sp>
      <p:sp>
        <p:nvSpPr>
          <p:cNvPr id="33" name="Text 17">
            <a:extLst>
              <a:ext uri="{FF2B5EF4-FFF2-40B4-BE49-F238E27FC236}">
                <a16:creationId xmlns:a16="http://schemas.microsoft.com/office/drawing/2014/main" id="{70FEBDF0-2662-A4B1-E6EF-7344285A6162}"/>
              </a:ext>
            </a:extLst>
          </p:cNvPr>
          <p:cNvSpPr>
            <a:spLocks noGrp="1"/>
          </p:cNvSpPr>
          <p:nvPr/>
        </p:nvSpPr>
        <p:spPr>
          <a:xfrm>
            <a:off x="9336024" y="3163824"/>
            <a:ext cx="2048256" cy="987552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r>
              <a:rPr lang="nl-BE" sz="1100" dirty="0">
                <a:solidFill>
                  <a:srgbClr val="66635E"/>
                </a:solidFill>
                <a:ea typeface="Aptos"/>
                <a:cs typeface="Aptos"/>
              </a:rPr>
              <a:t>Monitor, overleg, begeleid en handhaaf gericht; actualiseer de actieve planvoorraad.</a:t>
            </a:r>
            <a:endParaRPr lang="nl-BE" sz="1100" dirty="0"/>
          </a:p>
        </p:txBody>
      </p:sp>
    </p:spTree>
    <p:extLst>
      <p:ext uri="{BB962C8B-B14F-4D97-AF65-F5344CB8AC3E}">
        <p14:creationId xmlns:p14="http://schemas.microsoft.com/office/powerpoint/2010/main" val="2008454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93123FA-2DA3-437D-975B-30483A6E0FDC}"/>
              </a:ext>
            </a:extLst>
          </p:cNvPr>
          <p:cNvSpPr>
            <a:spLocks noGrp="1"/>
          </p:cNvSpPr>
          <p:nvPr/>
        </p:nvSpPr>
        <p:spPr>
          <a:xfrm>
            <a:off x="658368" y="301752"/>
            <a:ext cx="5986272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lang="nl-BE"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6 </a:t>
            </a:r>
            <a:r>
              <a:rPr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· STAP 1 — ALIGNEREN</a:t>
            </a:r>
            <a:endParaRPr sz="7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1D0EF37-B5C0-40D2-A0E2-0AFE2B6A27E6}"/>
              </a:ext>
            </a:extLst>
          </p:cNvPr>
          <p:cNvSpPr>
            <a:spLocks noGrp="1"/>
          </p:cNvSpPr>
          <p:nvPr/>
        </p:nvSpPr>
        <p:spPr>
          <a:xfrm>
            <a:off x="658368" y="676656"/>
            <a:ext cx="10927080" cy="58521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05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Erken het Vlaamse logieskader als juridische basis</a:t>
            </a:r>
            <a:endParaRPr sz="205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E0271C5-2CF8-4FED-B4B1-53E015A4677F}"/>
              </a:ext>
            </a:extLst>
          </p:cNvPr>
          <p:cNvSpPr>
            <a:spLocks noGrp="1"/>
          </p:cNvSpPr>
          <p:nvPr/>
        </p:nvSpPr>
        <p:spPr>
          <a:xfrm>
            <a:off x="658368" y="1353312"/>
            <a:ext cx="1100023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8E40496-6646-4BAB-8F85-AB34F3E28749}"/>
              </a:ext>
            </a:extLst>
          </p:cNvPr>
          <p:cNvSpPr>
            <a:spLocks noGrp="1"/>
          </p:cNvSpPr>
          <p:nvPr/>
        </p:nvSpPr>
        <p:spPr>
          <a:xfrm>
            <a:off x="676656" y="6364224"/>
            <a:ext cx="10287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80">
                <a:solidFill>
                  <a:srgbClr val="8B877F"/>
                </a:solidFill>
                <a:latin typeface="Aptos"/>
                <a:ea typeface="Aptos"/>
                <a:cs typeface="Aptos"/>
              </a:rPr>
              <a:t>Bron: samenvatting deelpresentatie Stap 1; Vlaams Logiesdecreet en uitvoeringsbesluit.</a:t>
            </a:r>
            <a:endParaRPr sz="58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BC1E104C-EB05-4AA4-9AA7-AF348A50E384}"/>
              </a:ext>
            </a:extLst>
          </p:cNvPr>
          <p:cNvSpPr>
            <a:spLocks noGrp="1"/>
          </p:cNvSpPr>
          <p:nvPr/>
        </p:nvSpPr>
        <p:spPr>
          <a:xfrm>
            <a:off x="749808" y="1883664"/>
            <a:ext cx="2880360" cy="246888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FD431FB-DD9B-4485-8EB9-CE1EE5E006B2}"/>
              </a:ext>
            </a:extLst>
          </p:cNvPr>
          <p:cNvSpPr>
            <a:spLocks noGrp="1"/>
          </p:cNvSpPr>
          <p:nvPr/>
        </p:nvSpPr>
        <p:spPr>
          <a:xfrm>
            <a:off x="969264" y="2103120"/>
            <a:ext cx="201168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20" b="1" spc="3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VLAAMS HOOFDTYPE</a:t>
            </a:r>
            <a:endParaRPr sz="72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ACA701F1-BF61-4109-B4E4-8416A7E8E558}"/>
              </a:ext>
            </a:extLst>
          </p:cNvPr>
          <p:cNvSpPr>
            <a:spLocks noGrp="1"/>
          </p:cNvSpPr>
          <p:nvPr/>
        </p:nvSpPr>
        <p:spPr>
          <a:xfrm>
            <a:off x="969264" y="2468880"/>
            <a:ext cx="2331720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60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Kamergerelateerd logies</a:t>
            </a:r>
            <a:endParaRPr sz="160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5EFD7DDA-0960-4C40-B9B5-9BF1F2ABE5AB}"/>
              </a:ext>
            </a:extLst>
          </p:cNvPr>
          <p:cNvSpPr>
            <a:spLocks noGrp="1"/>
          </p:cNvSpPr>
          <p:nvPr/>
        </p:nvSpPr>
        <p:spPr>
          <a:xfrm>
            <a:off x="1024128" y="3026664"/>
            <a:ext cx="2221992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met of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zonder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beschermde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benaming</a:t>
            </a:r>
            <a:endParaRPr sz="110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9CAB22E7-B1E8-4603-BA06-61FC6F50C167}"/>
              </a:ext>
            </a:extLst>
          </p:cNvPr>
          <p:cNvSpPr>
            <a:spLocks noGrp="1"/>
          </p:cNvSpPr>
          <p:nvPr/>
        </p:nvSpPr>
        <p:spPr>
          <a:xfrm>
            <a:off x="1014984" y="3675888"/>
            <a:ext cx="2286000" cy="384048"/>
          </a:xfrm>
          <a:prstGeom prst="roundRect">
            <a:avLst>
              <a:gd name="adj" fmla="val 28571"/>
            </a:avLst>
          </a:prstGeom>
          <a:solidFill>
            <a:srgbClr val="F7F1E5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27C0C9C2-0F4C-485F-B282-5FAF1AE58427}"/>
              </a:ext>
            </a:extLst>
          </p:cNvPr>
          <p:cNvSpPr>
            <a:spLocks noGrp="1"/>
          </p:cNvSpPr>
          <p:nvPr/>
        </p:nvSpPr>
        <p:spPr>
          <a:xfrm>
            <a:off x="1069848" y="3749040"/>
            <a:ext cx="2176272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80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hotel · B&amp;B · vakantiewoning · hostel</a:t>
            </a:r>
            <a:endParaRPr sz="80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9AA012FE-2BC6-4367-A3A7-A67626CD464F}"/>
              </a:ext>
            </a:extLst>
          </p:cNvPr>
          <p:cNvSpPr>
            <a:spLocks noGrp="1"/>
          </p:cNvSpPr>
          <p:nvPr/>
        </p:nvSpPr>
        <p:spPr>
          <a:xfrm>
            <a:off x="3767328" y="2761488"/>
            <a:ext cx="329184" cy="512064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CBCAA6EA-161B-4605-BC64-DE22538C6557}"/>
              </a:ext>
            </a:extLst>
          </p:cNvPr>
          <p:cNvSpPr>
            <a:spLocks noGrp="1"/>
          </p:cNvSpPr>
          <p:nvPr/>
        </p:nvSpPr>
        <p:spPr>
          <a:xfrm>
            <a:off x="4224528" y="1883664"/>
            <a:ext cx="3154680" cy="2468880"/>
          </a:xfrm>
          <a:prstGeom prst="roundRect">
            <a:avLst>
              <a:gd name="adj" fmla="val 5926"/>
            </a:avLst>
          </a:prstGeom>
          <a:solidFill>
            <a:srgbClr val="ECF2F4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0C413A20-2404-4424-9C0B-07542572AB88}"/>
              </a:ext>
            </a:extLst>
          </p:cNvPr>
          <p:cNvSpPr>
            <a:spLocks noGrp="1"/>
          </p:cNvSpPr>
          <p:nvPr/>
        </p:nvSpPr>
        <p:spPr>
          <a:xfrm>
            <a:off x="4480560" y="2103120"/>
            <a:ext cx="201168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20" b="1" spc="30">
                <a:solidFill>
                  <a:srgbClr val="405C69"/>
                </a:solidFill>
                <a:latin typeface="Aptos"/>
                <a:ea typeface="Aptos"/>
                <a:cs typeface="Aptos"/>
              </a:rPr>
              <a:t>LOKALE RUIMTELIJKE LAAG</a:t>
            </a:r>
            <a:endParaRPr sz="72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6662D7C5-5E7F-4C99-8A6F-48548D499B8B}"/>
              </a:ext>
            </a:extLst>
          </p:cNvPr>
          <p:cNvSpPr>
            <a:spLocks noGrp="1"/>
          </p:cNvSpPr>
          <p:nvPr/>
        </p:nvSpPr>
        <p:spPr>
          <a:xfrm>
            <a:off x="4462272" y="2468880"/>
            <a:ext cx="2606040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60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Verblijfsrecreatie + subtype</a:t>
            </a:r>
            <a:endParaRPr sz="160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789D6E1A-14F4-4FC8-8687-4378ED901F7F}"/>
              </a:ext>
            </a:extLst>
          </p:cNvPr>
          <p:cNvSpPr>
            <a:spLocks noGrp="1"/>
          </p:cNvSpPr>
          <p:nvPr/>
        </p:nvSpPr>
        <p:spPr>
          <a:xfrm>
            <a:off x="4553712" y="3054096"/>
            <a:ext cx="2423160" cy="987552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pPr marL="0" indent="0" algn="ctr">
              <a:buNone/>
            </a:pP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Brugge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kan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ruimtelijk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verfijnen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met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functionele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subtypes, maar het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Vlaamse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hoofdtype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niet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herschrijven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.</a:t>
            </a:r>
            <a:endParaRPr sz="11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70A8012D-3706-4279-9B55-84C1E8CB6B38}"/>
              </a:ext>
            </a:extLst>
          </p:cNvPr>
          <p:cNvSpPr>
            <a:spLocks noGrp="1"/>
          </p:cNvSpPr>
          <p:nvPr/>
        </p:nvSpPr>
        <p:spPr>
          <a:xfrm>
            <a:off x="7498080" y="2761488"/>
            <a:ext cx="329184" cy="512064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B2A25F6F-9C8F-44D8-B719-B7C8D01C6568}"/>
              </a:ext>
            </a:extLst>
          </p:cNvPr>
          <p:cNvSpPr>
            <a:spLocks noGrp="1"/>
          </p:cNvSpPr>
          <p:nvPr/>
        </p:nvSpPr>
        <p:spPr>
          <a:xfrm>
            <a:off x="7955280" y="1883664"/>
            <a:ext cx="3364992" cy="2468880"/>
          </a:xfrm>
          <a:prstGeom prst="roundRect">
            <a:avLst>
              <a:gd name="adj" fmla="val 5926"/>
            </a:avLst>
          </a:prstGeom>
          <a:solidFill>
            <a:srgbClr val="EDF3ED"/>
          </a:solidFill>
          <a:ln w="12700">
            <a:solidFill>
              <a:srgbClr val="D3DDD2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AB6E9096-F9DF-4CC8-88B5-E6BDDBE4F261}"/>
              </a:ext>
            </a:extLst>
          </p:cNvPr>
          <p:cNvSpPr>
            <a:spLocks noGrp="1"/>
          </p:cNvSpPr>
          <p:nvPr/>
        </p:nvSpPr>
        <p:spPr>
          <a:xfrm>
            <a:off x="8211312" y="2103120"/>
            <a:ext cx="201168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20" b="1" spc="30">
                <a:solidFill>
                  <a:srgbClr val="52684F"/>
                </a:solidFill>
                <a:latin typeface="Aptos"/>
                <a:ea typeface="Aptos"/>
                <a:cs typeface="Aptos"/>
              </a:rPr>
              <a:t>JUISTE VOLGORDE</a:t>
            </a:r>
            <a:endParaRPr sz="72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6416A127-5266-4AB0-AA42-F76B05CDA94A}"/>
              </a:ext>
            </a:extLst>
          </p:cNvPr>
          <p:cNvSpPr>
            <a:spLocks noGrp="1"/>
          </p:cNvSpPr>
          <p:nvPr/>
        </p:nvSpPr>
        <p:spPr>
          <a:xfrm>
            <a:off x="8211312" y="2468880"/>
            <a:ext cx="2816352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60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Eerst typeren, dan toetsen</a:t>
            </a:r>
            <a:endParaRPr sz="160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AD45578D-84DE-441F-88DB-E5C59A4C299F}"/>
              </a:ext>
            </a:extLst>
          </p:cNvPr>
          <p:cNvSpPr>
            <a:spLocks noGrp="1"/>
          </p:cNvSpPr>
          <p:nvPr/>
        </p:nvSpPr>
        <p:spPr>
          <a:xfrm>
            <a:off x="8266176" y="3054096"/>
            <a:ext cx="2706624" cy="822960"/>
          </a:xfrm>
          <a:prstGeom prst="rect">
            <a:avLst/>
          </a:prstGeom>
          <a:noFill/>
        </p:spPr>
        <p:txBody>
          <a:bodyPr wrap="square" lIns="254" tIns="254" rIns="254" bIns="254" anchor="ctr"/>
          <a:lstStyle/>
          <a:p>
            <a:pPr marL="0" indent="0" algn="ctr">
              <a:buNone/>
            </a:pP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Bepaal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eerst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hoe het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logies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feitelijk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werkt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.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Beoordeel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daarna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impact,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beleidsruimte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en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mogelijke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voorwaarden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.</a:t>
            </a:r>
            <a:endParaRPr sz="1100" dirty="0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CFB4607E-4F4C-413F-97E0-B4B2657D54B0}"/>
              </a:ext>
            </a:extLst>
          </p:cNvPr>
          <p:cNvSpPr>
            <a:spLocks noGrp="1"/>
          </p:cNvSpPr>
          <p:nvPr/>
        </p:nvSpPr>
        <p:spPr>
          <a:xfrm>
            <a:off x="713232" y="5010912"/>
            <a:ext cx="10881360" cy="603504"/>
          </a:xfrm>
          <a:prstGeom prst="roundRect">
            <a:avLst>
              <a:gd name="adj" fmla="val 9091"/>
            </a:avLst>
          </a:prstGeom>
          <a:solidFill>
            <a:srgbClr val="1F1F1F"/>
          </a:solidFill>
          <a:ln w="12700">
            <a:solidFill>
              <a:srgbClr val="1F1F1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9C6853B8-59DD-4D55-860E-9285465CD4E3}"/>
              </a:ext>
            </a:extLst>
          </p:cNvPr>
          <p:cNvSpPr>
            <a:spLocks noGrp="1"/>
          </p:cNvSpPr>
          <p:nvPr/>
        </p:nvSpPr>
        <p:spPr>
          <a:xfrm>
            <a:off x="932688" y="5084064"/>
            <a:ext cx="10424160" cy="475488"/>
          </a:xfrm>
          <a:prstGeom prst="rect">
            <a:avLst/>
          </a:prstGeom>
          <a:noFill/>
        </p:spPr>
        <p:txBody>
          <a:bodyPr wrap="square" lIns="254" tIns="254" rIns="254" bIns="254" anchor="ctr"/>
          <a:lstStyle/>
          <a:p>
            <a:pPr marL="0" indent="0" algn="ctr">
              <a:buNone/>
            </a:pPr>
            <a:r>
              <a:rPr sz="108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Aligneren is niet liberaliseren: Brugge behoudt haar RO-bevoegdheid en vertrekt tegelijk van de juiste juridische basis.</a:t>
            </a:r>
            <a:endParaRPr sz="108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6C7B7AD1-3E65-4E0F-8577-8F22B5D37FE4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475720" y="6492240"/>
            <a:ext cx="320040" cy="16459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720">
                <a:solidFill>
                  <a:srgbClr val="66635E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>
              <a:buNone/>
            </a:pPr>
            <a:fld id="{D3D7D1C8-AE23-AA48-DF65-C742588DBE47}" type="slidenum">
              <a:rPr b="0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083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BAE48C8-3ED3-4F5B-AFB6-6DAA5001CC87}"/>
              </a:ext>
            </a:extLst>
          </p:cNvPr>
          <p:cNvSpPr>
            <a:spLocks noGrp="1"/>
          </p:cNvSpPr>
          <p:nvPr/>
        </p:nvSpPr>
        <p:spPr>
          <a:xfrm>
            <a:off x="658368" y="301752"/>
            <a:ext cx="548640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lang="nl-BE"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7</a:t>
            </a:r>
            <a:r>
              <a:rPr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· STAP 2 — BEOORDELEN</a:t>
            </a:r>
            <a:endParaRPr sz="7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81E331F-7509-47EE-917F-8DD76836C1DB}"/>
              </a:ext>
            </a:extLst>
          </p:cNvPr>
          <p:cNvSpPr>
            <a:spLocks noGrp="1"/>
          </p:cNvSpPr>
          <p:nvPr/>
        </p:nvSpPr>
        <p:spPr>
          <a:xfrm>
            <a:off x="658368" y="676656"/>
            <a:ext cx="10927080" cy="58521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Het subtype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beschrijft</a:t>
            </a: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.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Dezelfde</a:t>
            </a: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impactfiche</a:t>
            </a: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weegt</a:t>
            </a: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 elk dossier.</a:t>
            </a:r>
            <a:endParaRPr sz="205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ADD48E06-52EB-45C8-950D-689805BA9771}"/>
              </a:ext>
            </a:extLst>
          </p:cNvPr>
          <p:cNvSpPr>
            <a:spLocks noGrp="1"/>
          </p:cNvSpPr>
          <p:nvPr/>
        </p:nvSpPr>
        <p:spPr>
          <a:xfrm>
            <a:off x="658368" y="1353312"/>
            <a:ext cx="1100023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3C811F3-B031-4E72-A9DA-C7DA3EAF7F9C}"/>
              </a:ext>
            </a:extLst>
          </p:cNvPr>
          <p:cNvSpPr>
            <a:spLocks noGrp="1"/>
          </p:cNvSpPr>
          <p:nvPr/>
        </p:nvSpPr>
        <p:spPr>
          <a:xfrm>
            <a:off x="676656" y="6364224"/>
            <a:ext cx="10287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80">
                <a:solidFill>
                  <a:srgbClr val="8B877F"/>
                </a:solidFill>
                <a:latin typeface="Aptos"/>
                <a:ea typeface="Aptos"/>
                <a:cs typeface="Aptos"/>
              </a:rPr>
              <a:t>Bron: samenvatting deelpresentatie Stap 2 en STR-Belgium Witboek Logiesbeleid 2.</a:t>
            </a:r>
            <a:endParaRPr sz="58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93ECD91-F74E-4471-8A36-6F6665CE67B7}"/>
              </a:ext>
            </a:extLst>
          </p:cNvPr>
          <p:cNvSpPr>
            <a:spLocks noGrp="1"/>
          </p:cNvSpPr>
          <p:nvPr/>
        </p:nvSpPr>
        <p:spPr>
          <a:xfrm>
            <a:off x="768096" y="1682496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20" b="1" spc="30">
                <a:solidFill>
                  <a:srgbClr val="A8761F"/>
                </a:solidFill>
                <a:latin typeface="Aptos"/>
                <a:ea typeface="Aptos"/>
                <a:cs typeface="Aptos"/>
              </a:rPr>
              <a:t>BRUGSE RUIMTELIJKE SUBTYPES</a:t>
            </a:r>
            <a:endParaRPr sz="72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A1B80CFF-263B-449A-8014-DE8F9F185C1E}"/>
              </a:ext>
            </a:extLst>
          </p:cNvPr>
          <p:cNvSpPr>
            <a:spLocks noGrp="1"/>
          </p:cNvSpPr>
          <p:nvPr/>
        </p:nvSpPr>
        <p:spPr>
          <a:xfrm>
            <a:off x="768096" y="1975104"/>
            <a:ext cx="1755648" cy="384048"/>
          </a:xfrm>
          <a:prstGeom prst="roundRect">
            <a:avLst>
              <a:gd name="adj" fmla="val 28571"/>
            </a:avLst>
          </a:prstGeom>
          <a:solidFill>
            <a:srgbClr val="F7F1E5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E9ED37E-9A30-4C0F-8DED-2FC022438B69}"/>
              </a:ext>
            </a:extLst>
          </p:cNvPr>
          <p:cNvSpPr>
            <a:spLocks noGrp="1"/>
          </p:cNvSpPr>
          <p:nvPr/>
        </p:nvSpPr>
        <p:spPr>
          <a:xfrm>
            <a:off x="822960" y="2048256"/>
            <a:ext cx="16459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000" b="1" dirty="0" err="1">
                <a:solidFill>
                  <a:srgbClr val="A8761F"/>
                </a:solidFill>
                <a:latin typeface="Aptos"/>
                <a:ea typeface="Aptos"/>
                <a:cs typeface="Aptos"/>
              </a:rPr>
              <a:t>Hotelmatig</a:t>
            </a:r>
            <a:r>
              <a:rPr sz="1000" b="1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 </a:t>
            </a:r>
            <a:r>
              <a:rPr sz="1000" b="1" dirty="0" err="1">
                <a:solidFill>
                  <a:srgbClr val="A8761F"/>
                </a:solidFill>
                <a:latin typeface="Aptos"/>
                <a:ea typeface="Aptos"/>
                <a:cs typeface="Aptos"/>
              </a:rPr>
              <a:t>logies</a:t>
            </a:r>
            <a:endParaRPr sz="10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B2A9B11A-94D9-4B0C-B930-125AA9A94564}"/>
              </a:ext>
            </a:extLst>
          </p:cNvPr>
          <p:cNvSpPr>
            <a:spLocks noGrp="1"/>
          </p:cNvSpPr>
          <p:nvPr/>
        </p:nvSpPr>
        <p:spPr>
          <a:xfrm>
            <a:off x="2715768" y="1975104"/>
            <a:ext cx="1755648" cy="384048"/>
          </a:xfrm>
          <a:prstGeom prst="roundRect">
            <a:avLst>
              <a:gd name="adj" fmla="val 28571"/>
            </a:avLst>
          </a:prstGeom>
          <a:solidFill>
            <a:srgbClr val="ECF2F4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07557F4-D700-481F-8025-941FD28F0330}"/>
              </a:ext>
            </a:extLst>
          </p:cNvPr>
          <p:cNvSpPr>
            <a:spLocks noGrp="1"/>
          </p:cNvSpPr>
          <p:nvPr/>
        </p:nvSpPr>
        <p:spPr>
          <a:xfrm>
            <a:off x="2770632" y="2048256"/>
            <a:ext cx="16459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000" b="1" dirty="0">
                <a:solidFill>
                  <a:srgbClr val="405C69"/>
                </a:solidFill>
                <a:latin typeface="Aptos"/>
                <a:ea typeface="Aptos"/>
                <a:cs typeface="Aptos"/>
              </a:rPr>
              <a:t>Serviced apartments</a:t>
            </a:r>
            <a:endParaRPr sz="10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6325A795-1490-4184-9035-953CE2BF396F}"/>
              </a:ext>
            </a:extLst>
          </p:cNvPr>
          <p:cNvSpPr>
            <a:spLocks noGrp="1"/>
          </p:cNvSpPr>
          <p:nvPr/>
        </p:nvSpPr>
        <p:spPr>
          <a:xfrm>
            <a:off x="4663440" y="1975104"/>
            <a:ext cx="1755648" cy="384048"/>
          </a:xfrm>
          <a:prstGeom prst="roundRect">
            <a:avLst>
              <a:gd name="adj" fmla="val 28571"/>
            </a:avLst>
          </a:prstGeom>
          <a:solidFill>
            <a:srgbClr val="EDF3ED"/>
          </a:solidFill>
          <a:ln w="12700">
            <a:solidFill>
              <a:srgbClr val="D3DDD2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DE5E4DA-C50D-49E3-9093-309DF864EABC}"/>
              </a:ext>
            </a:extLst>
          </p:cNvPr>
          <p:cNvSpPr>
            <a:spLocks noGrp="1"/>
          </p:cNvSpPr>
          <p:nvPr/>
        </p:nvSpPr>
        <p:spPr>
          <a:xfrm>
            <a:off x="4718304" y="2048256"/>
            <a:ext cx="16459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000" b="1" dirty="0" err="1">
                <a:solidFill>
                  <a:srgbClr val="52684F"/>
                </a:solidFill>
                <a:latin typeface="Aptos"/>
                <a:ea typeface="Aptos"/>
                <a:cs typeface="Aptos"/>
              </a:rPr>
              <a:t>Logies</a:t>
            </a:r>
            <a:r>
              <a:rPr sz="1000" b="1" dirty="0">
                <a:solidFill>
                  <a:srgbClr val="52684F"/>
                </a:solidFill>
                <a:latin typeface="Aptos"/>
                <a:ea typeface="Aptos"/>
                <a:cs typeface="Aptos"/>
              </a:rPr>
              <a:t> </a:t>
            </a:r>
            <a:r>
              <a:rPr sz="1000" b="1" dirty="0" err="1">
                <a:solidFill>
                  <a:srgbClr val="52684F"/>
                </a:solidFill>
                <a:latin typeface="Aptos"/>
                <a:ea typeface="Aptos"/>
                <a:cs typeface="Aptos"/>
              </a:rPr>
              <a:t>bij</a:t>
            </a:r>
            <a:r>
              <a:rPr sz="1000" b="1" dirty="0">
                <a:solidFill>
                  <a:srgbClr val="52684F"/>
                </a:solidFill>
                <a:latin typeface="Aptos"/>
                <a:ea typeface="Aptos"/>
                <a:cs typeface="Aptos"/>
              </a:rPr>
              <a:t> </a:t>
            </a:r>
            <a:r>
              <a:rPr sz="1000" b="1" dirty="0" err="1">
                <a:solidFill>
                  <a:srgbClr val="52684F"/>
                </a:solidFill>
                <a:latin typeface="Aptos"/>
                <a:ea typeface="Aptos"/>
                <a:cs typeface="Aptos"/>
              </a:rPr>
              <a:t>bewoner</a:t>
            </a:r>
            <a:endParaRPr sz="10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0147762D-BE80-43A4-9A54-FF73A6A011C2}"/>
              </a:ext>
            </a:extLst>
          </p:cNvPr>
          <p:cNvSpPr>
            <a:spLocks noGrp="1"/>
          </p:cNvSpPr>
          <p:nvPr/>
        </p:nvSpPr>
        <p:spPr>
          <a:xfrm>
            <a:off x="768096" y="2496312"/>
            <a:ext cx="1755648" cy="384048"/>
          </a:xfrm>
          <a:prstGeom prst="roundRect">
            <a:avLst>
              <a:gd name="adj" fmla="val 28571"/>
            </a:avLst>
          </a:prstGeom>
          <a:solidFill>
            <a:srgbClr val="F8EEE0"/>
          </a:solidFill>
          <a:ln w="12700">
            <a:solidFill>
              <a:srgbClr val="E5D7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820CF310-DCCB-438B-BBA6-8A55A3830CE9}"/>
              </a:ext>
            </a:extLst>
          </p:cNvPr>
          <p:cNvSpPr>
            <a:spLocks noGrp="1"/>
          </p:cNvSpPr>
          <p:nvPr/>
        </p:nvSpPr>
        <p:spPr>
          <a:xfrm>
            <a:off x="822960" y="2569464"/>
            <a:ext cx="16459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000" b="1" dirty="0" err="1">
                <a:solidFill>
                  <a:srgbClr val="B47023"/>
                </a:solidFill>
                <a:latin typeface="Aptos"/>
                <a:ea typeface="Aptos"/>
                <a:cs typeface="Aptos"/>
              </a:rPr>
              <a:t>Zelfstandig</a:t>
            </a:r>
            <a:r>
              <a:rPr sz="1000" b="1" dirty="0">
                <a:solidFill>
                  <a:srgbClr val="B47023"/>
                </a:solidFill>
                <a:latin typeface="Aptos"/>
                <a:ea typeface="Aptos"/>
                <a:cs typeface="Aptos"/>
              </a:rPr>
              <a:t> </a:t>
            </a:r>
            <a:r>
              <a:rPr sz="1000" b="1" dirty="0" err="1">
                <a:solidFill>
                  <a:srgbClr val="B47023"/>
                </a:solidFill>
                <a:latin typeface="Aptos"/>
                <a:ea typeface="Aptos"/>
                <a:cs typeface="Aptos"/>
              </a:rPr>
              <a:t>toerismeverblijf</a:t>
            </a:r>
            <a:endParaRPr sz="100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B03CBD56-A55D-403C-B5C3-16A75CB44891}"/>
              </a:ext>
            </a:extLst>
          </p:cNvPr>
          <p:cNvSpPr>
            <a:spLocks noGrp="1"/>
          </p:cNvSpPr>
          <p:nvPr/>
        </p:nvSpPr>
        <p:spPr>
          <a:xfrm>
            <a:off x="2715768" y="2496312"/>
            <a:ext cx="1755648" cy="384048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764988AD-6A36-4B3C-8A61-4E4BC215FD08}"/>
              </a:ext>
            </a:extLst>
          </p:cNvPr>
          <p:cNvSpPr>
            <a:spLocks noGrp="1"/>
          </p:cNvSpPr>
          <p:nvPr/>
        </p:nvSpPr>
        <p:spPr>
          <a:xfrm>
            <a:off x="2770632" y="2569464"/>
            <a:ext cx="16459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000" b="1" dirty="0" err="1">
                <a:solidFill>
                  <a:srgbClr val="A8761F"/>
                </a:solidFill>
                <a:latin typeface="Aptos"/>
                <a:ea typeface="Aptos"/>
                <a:cs typeface="Aptos"/>
              </a:rPr>
              <a:t>Kamerlogies</a:t>
            </a:r>
            <a:r>
              <a:rPr sz="1000" b="1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 / KGL</a:t>
            </a:r>
            <a:endParaRPr sz="10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D0981332-AFDD-4B0B-A52C-B3786DA140B9}"/>
              </a:ext>
            </a:extLst>
          </p:cNvPr>
          <p:cNvSpPr>
            <a:spLocks noGrp="1"/>
          </p:cNvSpPr>
          <p:nvPr/>
        </p:nvSpPr>
        <p:spPr>
          <a:xfrm>
            <a:off x="4663440" y="2496312"/>
            <a:ext cx="1755648" cy="384048"/>
          </a:xfrm>
          <a:prstGeom prst="roundRect">
            <a:avLst>
              <a:gd name="adj" fmla="val 28571"/>
            </a:avLst>
          </a:prstGeom>
          <a:solidFill>
            <a:srgbClr val="F3E6E5"/>
          </a:solidFill>
          <a:ln w="12700">
            <a:solidFill>
              <a:srgbClr val="E6CDC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280F2AAA-1F26-4722-B589-D77ECD19A0F8}"/>
              </a:ext>
            </a:extLst>
          </p:cNvPr>
          <p:cNvSpPr>
            <a:spLocks noGrp="1"/>
          </p:cNvSpPr>
          <p:nvPr/>
        </p:nvSpPr>
        <p:spPr>
          <a:xfrm>
            <a:off x="4718304" y="2569464"/>
            <a:ext cx="16459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000" b="1" dirty="0">
                <a:solidFill>
                  <a:srgbClr val="B72A2E"/>
                </a:solidFill>
                <a:latin typeface="Aptos"/>
                <a:ea typeface="Aptos"/>
                <a:cs typeface="Aptos"/>
              </a:rPr>
              <a:t>Hostel / </a:t>
            </a:r>
            <a:r>
              <a:rPr sz="1000" b="1" dirty="0" err="1">
                <a:solidFill>
                  <a:srgbClr val="B72A2E"/>
                </a:solidFill>
                <a:latin typeface="Aptos"/>
                <a:ea typeface="Aptos"/>
                <a:cs typeface="Aptos"/>
              </a:rPr>
              <a:t>groepslogies</a:t>
            </a:r>
            <a:endParaRPr sz="100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F08954D3-616B-4D01-BD1C-1093D65D4598}"/>
              </a:ext>
            </a:extLst>
          </p:cNvPr>
          <p:cNvSpPr>
            <a:spLocks noGrp="1"/>
          </p:cNvSpPr>
          <p:nvPr/>
        </p:nvSpPr>
        <p:spPr>
          <a:xfrm>
            <a:off x="6455664" y="2148840"/>
            <a:ext cx="365760" cy="566928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7908D453-DA9E-4A77-B9FF-E4BE92B908D8}"/>
              </a:ext>
            </a:extLst>
          </p:cNvPr>
          <p:cNvSpPr>
            <a:spLocks noGrp="1"/>
          </p:cNvSpPr>
          <p:nvPr/>
        </p:nvSpPr>
        <p:spPr>
          <a:xfrm>
            <a:off x="6858000" y="1682496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20" b="1" spc="30">
                <a:solidFill>
                  <a:srgbClr val="52684F"/>
                </a:solidFill>
                <a:latin typeface="Aptos"/>
                <a:ea typeface="Aptos"/>
                <a:cs typeface="Aptos"/>
              </a:rPr>
              <a:t>DEZELFDE IMPACTFICHE</a:t>
            </a:r>
            <a:endParaRPr sz="72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BC613F35-C220-4060-8C3A-12A8D7B87A76}"/>
              </a:ext>
            </a:extLst>
          </p:cNvPr>
          <p:cNvSpPr>
            <a:spLocks noGrp="1"/>
          </p:cNvSpPr>
          <p:nvPr/>
        </p:nvSpPr>
        <p:spPr>
          <a:xfrm>
            <a:off x="6821424" y="1965960"/>
            <a:ext cx="2057400" cy="585216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651D8FC9-48A9-4A3B-8838-6BF47BDA57FE}"/>
              </a:ext>
            </a:extLst>
          </p:cNvPr>
          <p:cNvSpPr>
            <a:spLocks noGrp="1"/>
          </p:cNvSpPr>
          <p:nvPr/>
        </p:nvSpPr>
        <p:spPr>
          <a:xfrm>
            <a:off x="6931152" y="2075688"/>
            <a:ext cx="292608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01</a:t>
            </a:r>
            <a:endParaRPr sz="70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B32E333A-2E87-4A11-88E2-AA812ACA56E8}"/>
              </a:ext>
            </a:extLst>
          </p:cNvPr>
          <p:cNvSpPr>
            <a:spLocks noGrp="1"/>
          </p:cNvSpPr>
          <p:nvPr/>
        </p:nvSpPr>
        <p:spPr>
          <a:xfrm>
            <a:off x="7260336" y="2066544"/>
            <a:ext cx="1481328" cy="3291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</a:pPr>
            <a:r>
              <a:rPr sz="1200" b="1" dirty="0" err="1">
                <a:solidFill>
                  <a:srgbClr val="1F1F1F"/>
                </a:solidFill>
                <a:latin typeface="Aptos"/>
                <a:ea typeface="Aptos"/>
                <a:cs typeface="Aptos"/>
              </a:rPr>
              <a:t>Capaciteit</a:t>
            </a:r>
            <a:r>
              <a:rPr sz="1200" b="1" dirty="0">
                <a:solidFill>
                  <a:srgbClr val="1F1F1F"/>
                </a:solidFill>
                <a:latin typeface="Aptos"/>
                <a:ea typeface="Aptos"/>
                <a:cs typeface="Aptos"/>
              </a:rPr>
              <a:t> &amp; </a:t>
            </a:r>
            <a:r>
              <a:rPr sz="1200" b="1" dirty="0" err="1">
                <a:solidFill>
                  <a:srgbClr val="1F1F1F"/>
                </a:solidFill>
                <a:latin typeface="Aptos"/>
                <a:ea typeface="Aptos"/>
                <a:cs typeface="Aptos"/>
              </a:rPr>
              <a:t>intensiteit</a:t>
            </a:r>
            <a:endParaRPr sz="1200" dirty="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E9F5DA33-3FFB-4CAA-BC46-CACF423209D1}"/>
              </a:ext>
            </a:extLst>
          </p:cNvPr>
          <p:cNvSpPr>
            <a:spLocks noGrp="1"/>
          </p:cNvSpPr>
          <p:nvPr/>
        </p:nvSpPr>
        <p:spPr>
          <a:xfrm>
            <a:off x="9089136" y="1965960"/>
            <a:ext cx="2057400" cy="585216"/>
          </a:xfrm>
          <a:prstGeom prst="roundRect">
            <a:avLst>
              <a:gd name="adj" fmla="val 18750"/>
            </a:avLst>
          </a:prstGeom>
          <a:solidFill>
            <a:srgbClr val="EDF3ED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171CBB80-CE45-42CA-AEF4-191849D38C22}"/>
              </a:ext>
            </a:extLst>
          </p:cNvPr>
          <p:cNvSpPr>
            <a:spLocks noGrp="1"/>
          </p:cNvSpPr>
          <p:nvPr/>
        </p:nvSpPr>
        <p:spPr>
          <a:xfrm>
            <a:off x="9198864" y="2075688"/>
            <a:ext cx="292608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02</a:t>
            </a:r>
            <a:endParaRPr sz="70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30AAA8CC-BBBF-4A1F-9524-92F22931E412}"/>
              </a:ext>
            </a:extLst>
          </p:cNvPr>
          <p:cNvSpPr>
            <a:spLocks noGrp="1"/>
          </p:cNvSpPr>
          <p:nvPr/>
        </p:nvSpPr>
        <p:spPr>
          <a:xfrm>
            <a:off x="9528048" y="2066544"/>
            <a:ext cx="1481328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200" b="1" dirty="0" err="1">
                <a:solidFill>
                  <a:srgbClr val="1F1F1F"/>
                </a:solidFill>
                <a:latin typeface="Aptos"/>
                <a:ea typeface="Aptos"/>
                <a:cs typeface="Aptos"/>
              </a:rPr>
              <a:t>Woonfunctie</a:t>
            </a:r>
            <a:endParaRPr sz="1200" dirty="0"/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007548B8-1CB7-446A-9227-F346358A6DC2}"/>
              </a:ext>
            </a:extLst>
          </p:cNvPr>
          <p:cNvSpPr>
            <a:spLocks noGrp="1"/>
          </p:cNvSpPr>
          <p:nvPr/>
        </p:nvSpPr>
        <p:spPr>
          <a:xfrm>
            <a:off x="6821424" y="2715768"/>
            <a:ext cx="2057400" cy="585216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7FA5BCC2-079C-4091-BBD0-10A9915E55EE}"/>
              </a:ext>
            </a:extLst>
          </p:cNvPr>
          <p:cNvSpPr>
            <a:spLocks noGrp="1"/>
          </p:cNvSpPr>
          <p:nvPr/>
        </p:nvSpPr>
        <p:spPr>
          <a:xfrm>
            <a:off x="6931152" y="2825496"/>
            <a:ext cx="292608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03</a:t>
            </a:r>
            <a:endParaRPr sz="70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1DC7E02E-73D8-41DC-82F4-E4FBC9B6774F}"/>
              </a:ext>
            </a:extLst>
          </p:cNvPr>
          <p:cNvSpPr>
            <a:spLocks noGrp="1"/>
          </p:cNvSpPr>
          <p:nvPr/>
        </p:nvSpPr>
        <p:spPr>
          <a:xfrm>
            <a:off x="7260336" y="2816352"/>
            <a:ext cx="1481328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200" b="1" dirty="0" err="1">
                <a:solidFill>
                  <a:srgbClr val="1F1F1F"/>
                </a:solidFill>
                <a:latin typeface="Aptos"/>
                <a:ea typeface="Aptos"/>
                <a:cs typeface="Aptos"/>
              </a:rPr>
              <a:t>Mobiliteit</a:t>
            </a:r>
            <a:r>
              <a:rPr sz="1200" b="1" dirty="0">
                <a:solidFill>
                  <a:srgbClr val="1F1F1F"/>
                </a:solidFill>
                <a:latin typeface="Aptos"/>
                <a:ea typeface="Aptos"/>
                <a:cs typeface="Aptos"/>
              </a:rPr>
              <a:t> &amp; </a:t>
            </a:r>
            <a:r>
              <a:rPr sz="1200" b="1" dirty="0" err="1">
                <a:solidFill>
                  <a:srgbClr val="1F1F1F"/>
                </a:solidFill>
                <a:latin typeface="Aptos"/>
                <a:ea typeface="Aptos"/>
                <a:cs typeface="Aptos"/>
              </a:rPr>
              <a:t>logistiek</a:t>
            </a:r>
            <a:endParaRPr sz="1200" dirty="0"/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F665E825-E623-465D-AE36-AF8B36F2477D}"/>
              </a:ext>
            </a:extLst>
          </p:cNvPr>
          <p:cNvSpPr>
            <a:spLocks noGrp="1"/>
          </p:cNvSpPr>
          <p:nvPr/>
        </p:nvSpPr>
        <p:spPr>
          <a:xfrm>
            <a:off x="9089136" y="2715768"/>
            <a:ext cx="2057400" cy="585216"/>
          </a:xfrm>
          <a:prstGeom prst="roundRect">
            <a:avLst>
              <a:gd name="adj" fmla="val 18750"/>
            </a:avLst>
          </a:prstGeom>
          <a:solidFill>
            <a:srgbClr val="EDF3ED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C9910959-DD25-4E77-956D-CC85342845FE}"/>
              </a:ext>
            </a:extLst>
          </p:cNvPr>
          <p:cNvSpPr>
            <a:spLocks noGrp="1"/>
          </p:cNvSpPr>
          <p:nvPr/>
        </p:nvSpPr>
        <p:spPr>
          <a:xfrm>
            <a:off x="9198864" y="2825496"/>
            <a:ext cx="292608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04</a:t>
            </a:r>
            <a:endParaRPr sz="70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F7D97B0C-4FA6-462D-9A6C-F2596C0E8F31}"/>
              </a:ext>
            </a:extLst>
          </p:cNvPr>
          <p:cNvSpPr>
            <a:spLocks noGrp="1"/>
          </p:cNvSpPr>
          <p:nvPr/>
        </p:nvSpPr>
        <p:spPr>
          <a:xfrm>
            <a:off x="9528048" y="2816352"/>
            <a:ext cx="1481328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200" b="1" dirty="0" err="1">
                <a:solidFill>
                  <a:srgbClr val="1F1F1F"/>
                </a:solidFill>
                <a:latin typeface="Aptos"/>
                <a:ea typeface="Aptos"/>
                <a:cs typeface="Aptos"/>
              </a:rPr>
              <a:t>Leefbaarheid</a:t>
            </a:r>
            <a:endParaRPr sz="1200" dirty="0"/>
          </a:p>
        </p:txBody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7C537EAA-EA92-491A-8351-742F22ADE7B2}"/>
              </a:ext>
            </a:extLst>
          </p:cNvPr>
          <p:cNvSpPr>
            <a:spLocks noGrp="1"/>
          </p:cNvSpPr>
          <p:nvPr/>
        </p:nvSpPr>
        <p:spPr>
          <a:xfrm>
            <a:off x="6821424" y="3465576"/>
            <a:ext cx="2057400" cy="585216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B6EDE9A1-B6E4-49CF-AF3E-1CC93A8A861F}"/>
              </a:ext>
            </a:extLst>
          </p:cNvPr>
          <p:cNvSpPr>
            <a:spLocks noGrp="1"/>
          </p:cNvSpPr>
          <p:nvPr/>
        </p:nvSpPr>
        <p:spPr>
          <a:xfrm>
            <a:off x="6931152" y="3575304"/>
            <a:ext cx="292608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05</a:t>
            </a:r>
            <a:endParaRPr sz="700"/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5AAF38BD-0700-4BBD-A5F0-593C193DF8BB}"/>
              </a:ext>
            </a:extLst>
          </p:cNvPr>
          <p:cNvSpPr>
            <a:spLocks noGrp="1"/>
          </p:cNvSpPr>
          <p:nvPr/>
        </p:nvSpPr>
        <p:spPr>
          <a:xfrm>
            <a:off x="7260336" y="3566160"/>
            <a:ext cx="1481328" cy="3291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</a:pPr>
            <a:r>
              <a:rPr sz="1200" b="1" dirty="0">
                <a:solidFill>
                  <a:srgbClr val="1F1F1F"/>
                </a:solidFill>
                <a:latin typeface="Aptos"/>
                <a:ea typeface="Aptos"/>
                <a:cs typeface="Aptos"/>
              </a:rPr>
              <a:t>Beheer &amp; </a:t>
            </a:r>
            <a:r>
              <a:rPr sz="1200" b="1" dirty="0" err="1">
                <a:solidFill>
                  <a:srgbClr val="1F1F1F"/>
                </a:solidFill>
                <a:latin typeface="Aptos"/>
                <a:ea typeface="Aptos"/>
                <a:cs typeface="Aptos"/>
              </a:rPr>
              <a:t>aanspreekbaarheid</a:t>
            </a:r>
            <a:endParaRPr sz="1200" dirty="0"/>
          </a:p>
        </p:txBody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05DB0055-102C-4E65-9A66-2D80053DB40E}"/>
              </a:ext>
            </a:extLst>
          </p:cNvPr>
          <p:cNvSpPr>
            <a:spLocks noGrp="1"/>
          </p:cNvSpPr>
          <p:nvPr/>
        </p:nvSpPr>
        <p:spPr>
          <a:xfrm>
            <a:off x="9089136" y="3465576"/>
            <a:ext cx="2057400" cy="585216"/>
          </a:xfrm>
          <a:prstGeom prst="roundRect">
            <a:avLst>
              <a:gd name="adj" fmla="val 18750"/>
            </a:avLst>
          </a:prstGeom>
          <a:solidFill>
            <a:srgbClr val="EDF3ED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AEF1A6DD-DB4A-4C91-9FBD-47AA807E1BFC}"/>
              </a:ext>
            </a:extLst>
          </p:cNvPr>
          <p:cNvSpPr>
            <a:spLocks noGrp="1"/>
          </p:cNvSpPr>
          <p:nvPr/>
        </p:nvSpPr>
        <p:spPr>
          <a:xfrm>
            <a:off x="9198864" y="3575304"/>
            <a:ext cx="292608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06</a:t>
            </a:r>
            <a:endParaRPr sz="700"/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50B79DE3-7BAA-4B30-BF0C-8AEE062D997A}"/>
              </a:ext>
            </a:extLst>
          </p:cNvPr>
          <p:cNvSpPr>
            <a:spLocks noGrp="1"/>
          </p:cNvSpPr>
          <p:nvPr/>
        </p:nvSpPr>
        <p:spPr>
          <a:xfrm>
            <a:off x="9528048" y="3566160"/>
            <a:ext cx="1481328" cy="3291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</a:pPr>
            <a:r>
              <a:rPr sz="1200" b="1" dirty="0" err="1">
                <a:solidFill>
                  <a:srgbClr val="1F1F1F"/>
                </a:solidFill>
                <a:latin typeface="Aptos"/>
                <a:ea typeface="Aptos"/>
                <a:cs typeface="Aptos"/>
              </a:rPr>
              <a:t>Erfgoed</a:t>
            </a:r>
            <a:r>
              <a:rPr sz="1200" b="1" dirty="0">
                <a:solidFill>
                  <a:srgbClr val="1F1F1F"/>
                </a:solidFill>
                <a:latin typeface="Aptos"/>
                <a:ea typeface="Aptos"/>
                <a:cs typeface="Aptos"/>
              </a:rPr>
              <a:t> &amp; </a:t>
            </a:r>
            <a:r>
              <a:rPr sz="1200" b="1" dirty="0" err="1">
                <a:solidFill>
                  <a:srgbClr val="1F1F1F"/>
                </a:solidFill>
                <a:latin typeface="Aptos"/>
                <a:ea typeface="Aptos"/>
                <a:cs typeface="Aptos"/>
              </a:rPr>
              <a:t>ruimtelijke</a:t>
            </a:r>
            <a:r>
              <a:rPr sz="1200" b="1" dirty="0">
                <a:solidFill>
                  <a:srgbClr val="1F1F1F"/>
                </a:solidFill>
                <a:latin typeface="Aptos"/>
                <a:ea typeface="Aptos"/>
                <a:cs typeface="Aptos"/>
              </a:rPr>
              <a:t> </a:t>
            </a:r>
            <a:r>
              <a:rPr sz="1200" b="1" dirty="0" err="1">
                <a:solidFill>
                  <a:srgbClr val="1F1F1F"/>
                </a:solidFill>
                <a:latin typeface="Aptos"/>
                <a:ea typeface="Aptos"/>
                <a:cs typeface="Aptos"/>
              </a:rPr>
              <a:t>kwaliteit</a:t>
            </a:r>
            <a:endParaRPr sz="1200" dirty="0"/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1B3C0D06-7E6B-4E2B-987F-4228A38526B1}"/>
              </a:ext>
            </a:extLst>
          </p:cNvPr>
          <p:cNvSpPr>
            <a:spLocks noGrp="1"/>
          </p:cNvSpPr>
          <p:nvPr/>
        </p:nvSpPr>
        <p:spPr>
          <a:xfrm>
            <a:off x="768096" y="3794760"/>
            <a:ext cx="5468112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0" name="Text 38">
            <a:extLst>
              <a:ext uri="{FF2B5EF4-FFF2-40B4-BE49-F238E27FC236}">
                <a16:creationId xmlns:a16="http://schemas.microsoft.com/office/drawing/2014/main" id="{8A762073-C1E2-4C04-AE0C-52DFDA5736EF}"/>
              </a:ext>
            </a:extLst>
          </p:cNvPr>
          <p:cNvSpPr>
            <a:spLocks noGrp="1"/>
          </p:cNvSpPr>
          <p:nvPr/>
        </p:nvSpPr>
        <p:spPr>
          <a:xfrm>
            <a:off x="987552" y="3995928"/>
            <a:ext cx="914400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Principe</a:t>
            </a:r>
            <a:endParaRPr sz="700"/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4BD6B7FA-480A-4961-8BDB-7B57691B3B54}"/>
              </a:ext>
            </a:extLst>
          </p:cNvPr>
          <p:cNvSpPr>
            <a:spLocks noGrp="1"/>
          </p:cNvSpPr>
          <p:nvPr/>
        </p:nvSpPr>
        <p:spPr>
          <a:xfrm>
            <a:off x="987552" y="4270248"/>
            <a:ext cx="4645152" cy="34747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55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Het subtype beschrijft. De impacttoets weegt.</a:t>
            </a:r>
            <a:endParaRPr sz="1550"/>
          </a:p>
        </p:txBody>
      </p:sp>
      <p:sp>
        <p:nvSpPr>
          <p:cNvPr id="42" name="Shape 40">
            <a:extLst>
              <a:ext uri="{FF2B5EF4-FFF2-40B4-BE49-F238E27FC236}">
                <a16:creationId xmlns:a16="http://schemas.microsoft.com/office/drawing/2014/main" id="{FC00E5F8-5B36-4BD5-8D2F-8D58E57A2183}"/>
              </a:ext>
            </a:extLst>
          </p:cNvPr>
          <p:cNvSpPr>
            <a:spLocks noGrp="1"/>
          </p:cNvSpPr>
          <p:nvPr/>
        </p:nvSpPr>
        <p:spPr>
          <a:xfrm>
            <a:off x="6821424" y="4370832"/>
            <a:ext cx="4325112" cy="448056"/>
          </a:xfrm>
          <a:prstGeom prst="roundRect">
            <a:avLst>
              <a:gd name="adj" fmla="val 20408"/>
            </a:avLst>
          </a:prstGeom>
          <a:solidFill>
            <a:srgbClr val="1F1F1F"/>
          </a:solidFill>
          <a:ln w="12700">
            <a:solidFill>
              <a:srgbClr val="1F1F1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3" name="Text 41">
            <a:extLst>
              <a:ext uri="{FF2B5EF4-FFF2-40B4-BE49-F238E27FC236}">
                <a16:creationId xmlns:a16="http://schemas.microsoft.com/office/drawing/2014/main" id="{85FE5EFD-7859-40CF-9BAE-E5C01664D206}"/>
              </a:ext>
            </a:extLst>
          </p:cNvPr>
          <p:cNvSpPr>
            <a:spLocks noGrp="1"/>
          </p:cNvSpPr>
          <p:nvPr/>
        </p:nvSpPr>
        <p:spPr>
          <a:xfrm>
            <a:off x="6949440" y="4489704"/>
            <a:ext cx="4041648" cy="17373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zelfde criteria · andere feitelijke uitkomst</a:t>
            </a:r>
            <a:endParaRPr sz="850"/>
          </a:p>
        </p:txBody>
      </p:sp>
      <p:sp>
        <p:nvSpPr>
          <p:cNvPr id="44" name="Shape 42">
            <a:extLst>
              <a:ext uri="{FF2B5EF4-FFF2-40B4-BE49-F238E27FC236}">
                <a16:creationId xmlns:a16="http://schemas.microsoft.com/office/drawing/2014/main" id="{4A3DC6C1-F0C4-4A12-9C2D-281C915646BD}"/>
              </a:ext>
            </a:extLst>
          </p:cNvPr>
          <p:cNvSpPr>
            <a:spLocks noGrp="1"/>
          </p:cNvSpPr>
          <p:nvPr/>
        </p:nvSpPr>
        <p:spPr>
          <a:xfrm>
            <a:off x="713232" y="5230368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1F1F1F"/>
          </a:solidFill>
          <a:ln w="12700">
            <a:solidFill>
              <a:srgbClr val="1F1F1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5" name="Text 43">
            <a:extLst>
              <a:ext uri="{FF2B5EF4-FFF2-40B4-BE49-F238E27FC236}">
                <a16:creationId xmlns:a16="http://schemas.microsoft.com/office/drawing/2014/main" id="{B3BD37FA-AE01-47F9-A506-8F090A5FC387}"/>
              </a:ext>
            </a:extLst>
          </p:cNvPr>
          <p:cNvSpPr>
            <a:spLocks noGrp="1"/>
          </p:cNvSpPr>
          <p:nvPr/>
        </p:nvSpPr>
        <p:spPr>
          <a:xfrm>
            <a:off x="932688" y="5303520"/>
            <a:ext cx="10424160" cy="438912"/>
          </a:xfrm>
          <a:prstGeom prst="rect">
            <a:avLst/>
          </a:prstGeom>
          <a:noFill/>
        </p:spPr>
        <p:txBody>
          <a:bodyPr wrap="square" lIns="254" tIns="254" rIns="254" bIns="254" anchor="ctr"/>
          <a:lstStyle/>
          <a:p>
            <a:pPr marL="0" indent="0" algn="ctr">
              <a:buNone/>
            </a:pPr>
            <a:r>
              <a:rPr sz="108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Een subtype leidt nooit automatisch tot toelating of weigering; de concrete impact draagt de beslissing.</a:t>
            </a:r>
            <a:endParaRPr sz="1080"/>
          </a:p>
        </p:txBody>
      </p:sp>
      <p:sp>
        <p:nvSpPr>
          <p:cNvPr id="46" name="Slide Number Placeholder 0">
            <a:extLst>
              <a:ext uri="{FF2B5EF4-FFF2-40B4-BE49-F238E27FC236}">
                <a16:creationId xmlns:a16="http://schemas.microsoft.com/office/drawing/2014/main" id="{09CB4F34-C365-43D8-8C7F-CD369F377E88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475720" y="6492240"/>
            <a:ext cx="320040" cy="16459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720">
                <a:solidFill>
                  <a:srgbClr val="66635E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>
              <a:buNone/>
            </a:pPr>
            <a:fld id="{BA58DA2A-B818-18A9-29C1-B697728D5BCE}" type="slidenum">
              <a:rPr b="0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275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5B12530-C55D-4859-9BBA-E4955EE0E5D7}"/>
              </a:ext>
            </a:extLst>
          </p:cNvPr>
          <p:cNvSpPr>
            <a:spLocks noGrp="1"/>
          </p:cNvSpPr>
          <p:nvPr/>
        </p:nvSpPr>
        <p:spPr>
          <a:xfrm>
            <a:off x="658368" y="301752"/>
            <a:ext cx="548640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lang="nl-BE"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8</a:t>
            </a:r>
            <a:r>
              <a:rPr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 · STAP 3 — PLANVOORRAAD</a:t>
            </a:r>
            <a:endParaRPr sz="7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ED8F514-0D5B-48DB-812D-C86D57AD2E5A}"/>
              </a:ext>
            </a:extLst>
          </p:cNvPr>
          <p:cNvSpPr>
            <a:spLocks noGrp="1"/>
          </p:cNvSpPr>
          <p:nvPr/>
        </p:nvSpPr>
        <p:spPr>
          <a:xfrm>
            <a:off x="658368" y="676656"/>
            <a:ext cx="10927080" cy="58521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05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Planvoorraad: totale capaciteit én gewenste mix per zone</a:t>
            </a:r>
            <a:endParaRPr sz="205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43FA6A93-1ACF-4277-97D1-C719CCD1657D}"/>
              </a:ext>
            </a:extLst>
          </p:cNvPr>
          <p:cNvSpPr>
            <a:spLocks noGrp="1"/>
          </p:cNvSpPr>
          <p:nvPr/>
        </p:nvSpPr>
        <p:spPr>
          <a:xfrm>
            <a:off x="658368" y="1353312"/>
            <a:ext cx="1100023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3B82E73-3B64-4E67-81E8-FAD963292737}"/>
              </a:ext>
            </a:extLst>
          </p:cNvPr>
          <p:cNvSpPr>
            <a:spLocks noGrp="1"/>
          </p:cNvSpPr>
          <p:nvPr/>
        </p:nvSpPr>
        <p:spPr>
          <a:xfrm>
            <a:off x="676656" y="6364224"/>
            <a:ext cx="10287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80">
                <a:solidFill>
                  <a:srgbClr val="8B877F"/>
                </a:solidFill>
                <a:latin typeface="Aptos"/>
                <a:ea typeface="Aptos"/>
                <a:cs typeface="Aptos"/>
              </a:rPr>
              <a:t>Bron: samenvatting deelpresentatie Stap 3; STR-Belgium Witboek Logiesbeleid 2, capaciteitsbeheer en wijkcontingenten.</a:t>
            </a:r>
            <a:endParaRPr sz="58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BA5D7A52-CF69-4F25-B8E2-C55730FDE601}"/>
              </a:ext>
            </a:extLst>
          </p:cNvPr>
          <p:cNvSpPr>
            <a:spLocks noGrp="1"/>
          </p:cNvSpPr>
          <p:nvPr/>
        </p:nvSpPr>
        <p:spPr>
          <a:xfrm>
            <a:off x="749808" y="1828800"/>
            <a:ext cx="4809744" cy="3163824"/>
          </a:xfrm>
          <a:prstGeom prst="roundRect">
            <a:avLst>
              <a:gd name="adj" fmla="val 4624"/>
            </a:avLst>
          </a:prstGeom>
          <a:solidFill>
            <a:srgbClr val="FFFFFF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83D32776-2ABD-4D0C-A862-0EDF35F864FC}"/>
              </a:ext>
            </a:extLst>
          </p:cNvPr>
          <p:cNvSpPr>
            <a:spLocks noGrp="1"/>
          </p:cNvSpPr>
          <p:nvPr/>
        </p:nvSpPr>
        <p:spPr>
          <a:xfrm>
            <a:off x="987552" y="2048256"/>
            <a:ext cx="237744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20" b="1" spc="30">
                <a:solidFill>
                  <a:srgbClr val="A8761F"/>
                </a:solidFill>
                <a:latin typeface="Aptos"/>
                <a:ea typeface="Aptos"/>
                <a:cs typeface="Aptos"/>
              </a:rPr>
              <a:t>TWEE STURINGSNIVEAUS</a:t>
            </a:r>
            <a:endParaRPr sz="72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6D0C01CA-82DB-422C-BC2E-595471E0A137}"/>
              </a:ext>
            </a:extLst>
          </p:cNvPr>
          <p:cNvSpPr>
            <a:spLocks noGrp="1"/>
          </p:cNvSpPr>
          <p:nvPr/>
        </p:nvSpPr>
        <p:spPr>
          <a:xfrm>
            <a:off x="987552" y="2450592"/>
            <a:ext cx="4334256" cy="822960"/>
          </a:xfrm>
          <a:prstGeom prst="roundRect">
            <a:avLst>
              <a:gd name="adj" fmla="val 13333"/>
            </a:avLst>
          </a:prstGeom>
          <a:solidFill>
            <a:srgbClr val="F7F1E5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D02AE970-9EC6-4207-9B85-F8E169912391}"/>
              </a:ext>
            </a:extLst>
          </p:cNvPr>
          <p:cNvSpPr>
            <a:spLocks noGrp="1"/>
          </p:cNvSpPr>
          <p:nvPr/>
        </p:nvSpPr>
        <p:spPr>
          <a:xfrm>
            <a:off x="1170432" y="2624328"/>
            <a:ext cx="132588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1  Zoneplafond</a:t>
            </a:r>
            <a:endParaRPr sz="13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F710A7E-6F90-4F91-8AE8-312B06B6F359}"/>
              </a:ext>
            </a:extLst>
          </p:cNvPr>
          <p:cNvSpPr>
            <a:spLocks noGrp="1"/>
          </p:cNvSpPr>
          <p:nvPr/>
        </p:nvSpPr>
        <p:spPr>
          <a:xfrm>
            <a:off x="1170432" y="2852928"/>
            <a:ext cx="3584448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maximale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totale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toeristische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beddencapaciteit</a:t>
            </a:r>
            <a:endParaRPr sz="10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3519FF4-9767-48A5-95FB-F2FBA2C22CC6}"/>
              </a:ext>
            </a:extLst>
          </p:cNvPr>
          <p:cNvSpPr>
            <a:spLocks noGrp="1"/>
          </p:cNvSpPr>
          <p:nvPr/>
        </p:nvSpPr>
        <p:spPr>
          <a:xfrm>
            <a:off x="987552" y="3456432"/>
            <a:ext cx="4334256" cy="1115568"/>
          </a:xfrm>
          <a:prstGeom prst="roundRect">
            <a:avLst>
              <a:gd name="adj" fmla="val 9836"/>
            </a:avLst>
          </a:prstGeom>
          <a:solidFill>
            <a:srgbClr val="ECF2F4"/>
          </a:solidFill>
          <a:ln w="12700">
            <a:solidFill>
              <a:srgbClr val="D5E0E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027BB7D-5AED-44F4-ACE9-8C3603CF910F}"/>
              </a:ext>
            </a:extLst>
          </p:cNvPr>
          <p:cNvSpPr>
            <a:spLocks noGrp="1"/>
          </p:cNvSpPr>
          <p:nvPr/>
        </p:nvSpPr>
        <p:spPr>
          <a:xfrm>
            <a:off x="1170432" y="3639312"/>
            <a:ext cx="1901952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2  Subtypecontingenten</a:t>
            </a:r>
            <a:endParaRPr sz="13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7F72439F-5524-4EEC-BC16-0E46CE81424B}"/>
              </a:ext>
            </a:extLst>
          </p:cNvPr>
          <p:cNvSpPr>
            <a:spLocks noGrp="1"/>
          </p:cNvSpPr>
          <p:nvPr/>
        </p:nvSpPr>
        <p:spPr>
          <a:xfrm>
            <a:off x="1170432" y="4005072"/>
            <a:ext cx="3694176" cy="420624"/>
          </a:xfrm>
          <a:prstGeom prst="rect">
            <a:avLst/>
          </a:prstGeom>
          <a:noFill/>
        </p:spPr>
        <p:txBody>
          <a:bodyPr wrap="square" lIns="254" tIns="254" rIns="254" bIns="254" anchor="ctr"/>
          <a:lstStyle/>
          <a:p>
            <a:pPr marL="0" indent="0">
              <a:buNone/>
            </a:pP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Binnen het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zoneplafond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kan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Brugge per subtype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kiezen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voor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open,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beperkt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,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vervangen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of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geen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groei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.</a:t>
            </a:r>
            <a:endParaRPr sz="10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AE166DF5-B6F1-4707-98C5-1D2EC1BCEF47}"/>
              </a:ext>
            </a:extLst>
          </p:cNvPr>
          <p:cNvSpPr>
            <a:spLocks noGrp="1"/>
          </p:cNvSpPr>
          <p:nvPr/>
        </p:nvSpPr>
        <p:spPr>
          <a:xfrm>
            <a:off x="5980176" y="2048256"/>
            <a:ext cx="25603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20" b="1" spc="30">
                <a:solidFill>
                  <a:srgbClr val="52684F"/>
                </a:solidFill>
                <a:latin typeface="Aptos"/>
                <a:ea typeface="Aptos"/>
                <a:cs typeface="Aptos"/>
              </a:rPr>
              <a:t>ILLUSTRATIEVE ZONERING</a:t>
            </a:r>
            <a:endParaRPr sz="72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7D333EF2-3A18-4CC2-8BC3-3D2A117E4B57}"/>
              </a:ext>
            </a:extLst>
          </p:cNvPr>
          <p:cNvSpPr>
            <a:spLocks noGrp="1"/>
          </p:cNvSpPr>
          <p:nvPr/>
        </p:nvSpPr>
        <p:spPr>
          <a:xfrm>
            <a:off x="5961888" y="2414016"/>
            <a:ext cx="2523744" cy="877824"/>
          </a:xfrm>
          <a:prstGeom prst="roundRect">
            <a:avLst>
              <a:gd name="adj" fmla="val 13542"/>
            </a:avLst>
          </a:prstGeom>
          <a:solidFill>
            <a:srgbClr val="F8EEE0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8435AC94-7BCA-47DE-9DFF-AA630F4C578A}"/>
              </a:ext>
            </a:extLst>
          </p:cNvPr>
          <p:cNvSpPr>
            <a:spLocks noGrp="1"/>
          </p:cNvSpPr>
          <p:nvPr/>
        </p:nvSpPr>
        <p:spPr>
          <a:xfrm>
            <a:off x="6108192" y="2551176"/>
            <a:ext cx="292608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800" b="1">
                <a:solidFill>
                  <a:srgbClr val="B47023"/>
                </a:solidFill>
                <a:latin typeface="Aptos"/>
                <a:ea typeface="Aptos"/>
                <a:cs typeface="Aptos"/>
              </a:rPr>
              <a:t>A</a:t>
            </a:r>
            <a:endParaRPr sz="80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3ED6ED20-E3F1-42AE-BB2D-E9D42E53BD9E}"/>
              </a:ext>
            </a:extLst>
          </p:cNvPr>
          <p:cNvSpPr>
            <a:spLocks noGrp="1"/>
          </p:cNvSpPr>
          <p:nvPr/>
        </p:nvSpPr>
        <p:spPr>
          <a:xfrm>
            <a:off x="6446520" y="2532888"/>
            <a:ext cx="1810512" cy="2103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8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Historische kern</a:t>
            </a:r>
            <a:endParaRPr sz="108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08377673-753C-44A4-99F8-401BB94CC1EB}"/>
              </a:ext>
            </a:extLst>
          </p:cNvPr>
          <p:cNvSpPr>
            <a:spLocks noGrp="1"/>
          </p:cNvSpPr>
          <p:nvPr/>
        </p:nvSpPr>
        <p:spPr>
          <a:xfrm>
            <a:off x="6446520" y="2852928"/>
            <a:ext cx="1810512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70">
                <a:solidFill>
                  <a:srgbClr val="66635E"/>
                </a:solidFill>
                <a:latin typeface="Aptos"/>
                <a:ea typeface="Aptos"/>
                <a:cs typeface="Aptos"/>
              </a:rPr>
              <a:t>stabiliseren / selectief vernieuwen</a:t>
            </a:r>
            <a:endParaRPr sz="77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B5EE1B35-5250-4B5C-8EA7-44D9271DDB2A}"/>
              </a:ext>
            </a:extLst>
          </p:cNvPr>
          <p:cNvSpPr>
            <a:spLocks noGrp="1"/>
          </p:cNvSpPr>
          <p:nvPr/>
        </p:nvSpPr>
        <p:spPr>
          <a:xfrm>
            <a:off x="8732520" y="2414016"/>
            <a:ext cx="2523744" cy="877824"/>
          </a:xfrm>
          <a:prstGeom prst="roundRect">
            <a:avLst>
              <a:gd name="adj" fmla="val 13542"/>
            </a:avLst>
          </a:prstGeom>
          <a:solidFill>
            <a:srgbClr val="EDF3ED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8FBD9E1A-FF75-4418-92AC-46C2FCCE63B3}"/>
              </a:ext>
            </a:extLst>
          </p:cNvPr>
          <p:cNvSpPr>
            <a:spLocks noGrp="1"/>
          </p:cNvSpPr>
          <p:nvPr/>
        </p:nvSpPr>
        <p:spPr>
          <a:xfrm>
            <a:off x="8878824" y="2551176"/>
            <a:ext cx="292608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800" b="1">
                <a:solidFill>
                  <a:srgbClr val="52684F"/>
                </a:solidFill>
                <a:latin typeface="Aptos"/>
                <a:ea typeface="Aptos"/>
                <a:cs typeface="Aptos"/>
              </a:rPr>
              <a:t>B</a:t>
            </a:r>
            <a:endParaRPr sz="80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5B1A5C7B-36D2-4420-A4E2-A028FAEA8476}"/>
              </a:ext>
            </a:extLst>
          </p:cNvPr>
          <p:cNvSpPr>
            <a:spLocks noGrp="1"/>
          </p:cNvSpPr>
          <p:nvPr/>
        </p:nvSpPr>
        <p:spPr>
          <a:xfrm>
            <a:off x="9217152" y="2532888"/>
            <a:ext cx="1810512" cy="2103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8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Gemengde stadswijken</a:t>
            </a:r>
            <a:endParaRPr sz="108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0A66FD29-6A5A-4E41-A6C7-BED11B4DBC42}"/>
              </a:ext>
            </a:extLst>
          </p:cNvPr>
          <p:cNvSpPr>
            <a:spLocks noGrp="1"/>
          </p:cNvSpPr>
          <p:nvPr/>
        </p:nvSpPr>
        <p:spPr>
          <a:xfrm>
            <a:off x="9217152" y="2852928"/>
            <a:ext cx="1810512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70">
                <a:solidFill>
                  <a:srgbClr val="66635E"/>
                </a:solidFill>
                <a:latin typeface="Aptos"/>
                <a:ea typeface="Aptos"/>
                <a:cs typeface="Aptos"/>
              </a:rPr>
              <a:t>beperkte groei / maatwerk</a:t>
            </a:r>
            <a:endParaRPr sz="77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DE3BF4B4-5D3D-43EE-AB6A-35D7D2732B42}"/>
              </a:ext>
            </a:extLst>
          </p:cNvPr>
          <p:cNvSpPr>
            <a:spLocks noGrp="1"/>
          </p:cNvSpPr>
          <p:nvPr/>
        </p:nvSpPr>
        <p:spPr>
          <a:xfrm>
            <a:off x="5961888" y="3493008"/>
            <a:ext cx="2523744" cy="877824"/>
          </a:xfrm>
          <a:prstGeom prst="roundRect">
            <a:avLst>
              <a:gd name="adj" fmla="val 13542"/>
            </a:avLst>
          </a:prstGeom>
          <a:solidFill>
            <a:srgbClr val="ECF2F4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00C127CD-708D-46C0-953B-36307323DD83}"/>
              </a:ext>
            </a:extLst>
          </p:cNvPr>
          <p:cNvSpPr>
            <a:spLocks noGrp="1"/>
          </p:cNvSpPr>
          <p:nvPr/>
        </p:nvSpPr>
        <p:spPr>
          <a:xfrm>
            <a:off x="6108192" y="3630168"/>
            <a:ext cx="292608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800" b="1">
                <a:solidFill>
                  <a:srgbClr val="405C69"/>
                </a:solidFill>
                <a:latin typeface="Aptos"/>
                <a:ea typeface="Aptos"/>
                <a:cs typeface="Aptos"/>
              </a:rPr>
              <a:t>C</a:t>
            </a:r>
            <a:endParaRPr sz="80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5BFEB5E1-50E7-4E6F-B492-ABE26747F83C}"/>
              </a:ext>
            </a:extLst>
          </p:cNvPr>
          <p:cNvSpPr>
            <a:spLocks noGrp="1"/>
          </p:cNvSpPr>
          <p:nvPr/>
        </p:nvSpPr>
        <p:spPr>
          <a:xfrm>
            <a:off x="6446520" y="3611880"/>
            <a:ext cx="1810512" cy="2103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8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Station &amp; ontwikkeling</a:t>
            </a:r>
            <a:endParaRPr sz="108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74F3C68B-9861-4734-A384-75556ECEBF2D}"/>
              </a:ext>
            </a:extLst>
          </p:cNvPr>
          <p:cNvSpPr>
            <a:spLocks noGrp="1"/>
          </p:cNvSpPr>
          <p:nvPr/>
        </p:nvSpPr>
        <p:spPr>
          <a:xfrm>
            <a:off x="6446520" y="3931920"/>
            <a:ext cx="1810512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70">
                <a:solidFill>
                  <a:srgbClr val="66635E"/>
                </a:solidFill>
                <a:latin typeface="Aptos"/>
                <a:ea typeface="Aptos"/>
                <a:cs typeface="Aptos"/>
              </a:rPr>
              <a:t>gerichte groei mogelijk</a:t>
            </a:r>
            <a:endParaRPr sz="770"/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747738D3-4CA0-41D8-B6DD-ED629A479EA6}"/>
              </a:ext>
            </a:extLst>
          </p:cNvPr>
          <p:cNvSpPr>
            <a:spLocks noGrp="1"/>
          </p:cNvSpPr>
          <p:nvPr/>
        </p:nvSpPr>
        <p:spPr>
          <a:xfrm>
            <a:off x="8732520" y="3493008"/>
            <a:ext cx="2523744" cy="877824"/>
          </a:xfrm>
          <a:prstGeom prst="roundRect">
            <a:avLst>
              <a:gd name="adj" fmla="val 13542"/>
            </a:avLst>
          </a:prstGeom>
          <a:solidFill>
            <a:srgbClr val="FFFFFF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0016E654-509A-4B36-912E-7B8E4BB71041}"/>
              </a:ext>
            </a:extLst>
          </p:cNvPr>
          <p:cNvSpPr>
            <a:spLocks noGrp="1"/>
          </p:cNvSpPr>
          <p:nvPr/>
        </p:nvSpPr>
        <p:spPr>
          <a:xfrm>
            <a:off x="8878824" y="3630168"/>
            <a:ext cx="292608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80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D</a:t>
            </a:r>
            <a:endParaRPr sz="80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A4671530-799E-4E84-8884-92C56DE0CF23}"/>
              </a:ext>
            </a:extLst>
          </p:cNvPr>
          <p:cNvSpPr>
            <a:spLocks noGrp="1"/>
          </p:cNvSpPr>
          <p:nvPr/>
        </p:nvSpPr>
        <p:spPr>
          <a:xfrm>
            <a:off x="9217152" y="3611880"/>
            <a:ext cx="1810512" cy="2103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8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Rand &amp; deelkernen</a:t>
            </a:r>
            <a:endParaRPr sz="108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5AE1A03A-3327-45DF-A28B-1A986688A75C}"/>
              </a:ext>
            </a:extLst>
          </p:cNvPr>
          <p:cNvSpPr>
            <a:spLocks noGrp="1"/>
          </p:cNvSpPr>
          <p:nvPr/>
        </p:nvSpPr>
        <p:spPr>
          <a:xfrm>
            <a:off x="9217152" y="3931920"/>
            <a:ext cx="1810512" cy="23774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70">
                <a:solidFill>
                  <a:srgbClr val="66635E"/>
                </a:solidFill>
                <a:latin typeface="Aptos"/>
                <a:ea typeface="Aptos"/>
                <a:cs typeface="Aptos"/>
              </a:rPr>
              <a:t>gebiedsspecifieke ruimte</a:t>
            </a:r>
            <a:endParaRPr sz="770"/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02C4AB51-F580-42F2-9A38-DFA92E8DBBD4}"/>
              </a:ext>
            </a:extLst>
          </p:cNvPr>
          <p:cNvSpPr>
            <a:spLocks noGrp="1"/>
          </p:cNvSpPr>
          <p:nvPr/>
        </p:nvSpPr>
        <p:spPr>
          <a:xfrm>
            <a:off x="713232" y="5266944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1F1F1F"/>
          </a:solidFill>
          <a:ln w="12700">
            <a:solidFill>
              <a:srgbClr val="1F1F1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36118AF3-3950-4317-A422-08BAB6E63561}"/>
              </a:ext>
            </a:extLst>
          </p:cNvPr>
          <p:cNvSpPr>
            <a:spLocks noGrp="1"/>
          </p:cNvSpPr>
          <p:nvPr/>
        </p:nvSpPr>
        <p:spPr>
          <a:xfrm>
            <a:off x="932688" y="5340096"/>
            <a:ext cx="10424160" cy="438912"/>
          </a:xfrm>
          <a:prstGeom prst="rect">
            <a:avLst/>
          </a:prstGeom>
          <a:noFill/>
        </p:spPr>
        <p:txBody>
          <a:bodyPr wrap="square" lIns="254" tIns="254" rIns="254" bIns="254" anchor="ctr"/>
          <a:lstStyle/>
          <a:p>
            <a:pPr marL="0" indent="0" algn="ctr">
              <a:buNone/>
            </a:pPr>
            <a:r>
              <a:rPr sz="108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Zonering bepaalt de beleidsruimte; de impacttoets beoordeelt daarna het concrete dossier.</a:t>
            </a:r>
            <a:endParaRPr sz="1080"/>
          </a:p>
        </p:txBody>
      </p:sp>
      <p:sp>
        <p:nvSpPr>
          <p:cNvPr id="33" name="Slide Number Placeholder 0">
            <a:extLst>
              <a:ext uri="{FF2B5EF4-FFF2-40B4-BE49-F238E27FC236}">
                <a16:creationId xmlns:a16="http://schemas.microsoft.com/office/drawing/2014/main" id="{FC219508-41BE-42AC-9349-E914A105DF71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475720" y="6492240"/>
            <a:ext cx="320040" cy="16459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720">
                <a:solidFill>
                  <a:srgbClr val="66635E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>
              <a:buNone/>
            </a:pPr>
            <a:fld id="{388657AE-30A1-5A7A-6A7F-315D84436430}" type="slidenum">
              <a:rPr b="0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2696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E532EAB-B129-4962-88E2-EA3C5F11117D}"/>
              </a:ext>
            </a:extLst>
          </p:cNvPr>
          <p:cNvSpPr>
            <a:spLocks noGrp="1"/>
          </p:cNvSpPr>
          <p:nvPr/>
        </p:nvSpPr>
        <p:spPr>
          <a:xfrm>
            <a:off x="658368" y="301752"/>
            <a:ext cx="548640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lang="nl-BE"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8</a:t>
            </a:r>
            <a:r>
              <a:rPr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 · STAP 3 — DYNAMISCH BEHEER</a:t>
            </a:r>
            <a:endParaRPr sz="7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756A83F-ADBB-413F-B88B-E0CFF978D4C9}"/>
              </a:ext>
            </a:extLst>
          </p:cNvPr>
          <p:cNvSpPr>
            <a:spLocks noGrp="1"/>
          </p:cNvSpPr>
          <p:nvPr/>
        </p:nvSpPr>
        <p:spPr>
          <a:xfrm>
            <a:off x="658368" y="676656"/>
            <a:ext cx="10927080" cy="58521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Planvoorraad</a:t>
            </a: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 is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een</a:t>
            </a: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dynamisch</a:t>
            </a: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overzicht</a:t>
            </a: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,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geen</a:t>
            </a: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statisch</a:t>
            </a: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verbod</a:t>
            </a:r>
            <a:endParaRPr sz="205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DA322EE2-CB90-4B58-A7F3-B1752A792CC0}"/>
              </a:ext>
            </a:extLst>
          </p:cNvPr>
          <p:cNvSpPr>
            <a:spLocks noGrp="1"/>
          </p:cNvSpPr>
          <p:nvPr/>
        </p:nvSpPr>
        <p:spPr>
          <a:xfrm>
            <a:off x="658368" y="1353312"/>
            <a:ext cx="1100023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0D365EB4-3E83-44DF-8F7E-6C72086CC4C7}"/>
              </a:ext>
            </a:extLst>
          </p:cNvPr>
          <p:cNvSpPr>
            <a:spLocks noGrp="1"/>
          </p:cNvSpPr>
          <p:nvPr/>
        </p:nvSpPr>
        <p:spPr>
          <a:xfrm>
            <a:off x="676656" y="6364224"/>
            <a:ext cx="10287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80">
                <a:solidFill>
                  <a:srgbClr val="8B877F"/>
                </a:solidFill>
                <a:latin typeface="Aptos"/>
                <a:ea typeface="Aptos"/>
                <a:cs typeface="Aptos"/>
              </a:rPr>
              <a:t>Bron: samenvatting deelpresentatie Stap 3; Witboek Logiesbeleid 2, capaciteitsbank / reserve.</a:t>
            </a:r>
            <a:endParaRPr sz="58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EF581D0-8290-4956-8B97-DA8234006B54}"/>
              </a:ext>
            </a:extLst>
          </p:cNvPr>
          <p:cNvSpPr>
            <a:spLocks noGrp="1"/>
          </p:cNvSpPr>
          <p:nvPr/>
        </p:nvSpPr>
        <p:spPr>
          <a:xfrm>
            <a:off x="768096" y="1755648"/>
            <a:ext cx="182880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20" b="1" spc="30">
                <a:solidFill>
                  <a:srgbClr val="A8761F"/>
                </a:solidFill>
                <a:latin typeface="Aptos"/>
                <a:ea typeface="Aptos"/>
                <a:cs typeface="Aptos"/>
              </a:rPr>
              <a:t>PLANVOORRAAD</a:t>
            </a:r>
            <a:endParaRPr sz="72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46F2E00C-843F-4294-8A36-FF3F74EB8F20}"/>
              </a:ext>
            </a:extLst>
          </p:cNvPr>
          <p:cNvSpPr>
            <a:spLocks noGrp="1"/>
          </p:cNvSpPr>
          <p:nvPr/>
        </p:nvSpPr>
        <p:spPr>
          <a:xfrm>
            <a:off x="749808" y="2139696"/>
            <a:ext cx="2103120" cy="1234440"/>
          </a:xfrm>
          <a:prstGeom prst="roundRect">
            <a:avLst>
              <a:gd name="adj" fmla="val 10370"/>
            </a:avLst>
          </a:prstGeom>
          <a:solidFill>
            <a:srgbClr val="EDF3ED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0B44F7EA-88E6-47CF-ACFB-94F255DAA7B0}"/>
              </a:ext>
            </a:extLst>
          </p:cNvPr>
          <p:cNvSpPr>
            <a:spLocks noGrp="1"/>
          </p:cNvSpPr>
          <p:nvPr/>
        </p:nvSpPr>
        <p:spPr>
          <a:xfrm>
            <a:off x="896112" y="2359152"/>
            <a:ext cx="178308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32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Bestaand</a:t>
            </a:r>
            <a:endParaRPr sz="132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41E7E21B-232C-457A-A084-7B57FEEB2EE7}"/>
              </a:ext>
            </a:extLst>
          </p:cNvPr>
          <p:cNvSpPr>
            <a:spLocks noGrp="1"/>
          </p:cNvSpPr>
          <p:nvPr/>
        </p:nvSpPr>
        <p:spPr>
          <a:xfrm>
            <a:off x="914400" y="2816352"/>
            <a:ext cx="1746504" cy="365760"/>
          </a:xfrm>
          <a:prstGeom prst="rect">
            <a:avLst/>
          </a:prstGeom>
          <a:noFill/>
        </p:spPr>
        <p:txBody>
          <a:bodyPr wrap="square" lIns="127" tIns="127" rIns="127" bIns="127" anchor="ctr">
            <a:normAutofit/>
          </a:bodyPr>
          <a:lstStyle/>
          <a:p>
            <a:pPr marL="0" indent="0" algn="ctr">
              <a:buNone/>
            </a:pPr>
            <a:r>
              <a:rPr sz="790">
                <a:solidFill>
                  <a:srgbClr val="66635E"/>
                </a:solidFill>
                <a:latin typeface="Aptos"/>
                <a:ea typeface="Aptos"/>
                <a:cs typeface="Aptos"/>
              </a:rPr>
              <a:t>effectief actieve, vergunde / geregistreerde capaciteit</a:t>
            </a:r>
            <a:endParaRPr sz="79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499D734C-4D8A-4807-AF0A-581C2B55FABB}"/>
              </a:ext>
            </a:extLst>
          </p:cNvPr>
          <p:cNvSpPr>
            <a:spLocks noGrp="1"/>
          </p:cNvSpPr>
          <p:nvPr/>
        </p:nvSpPr>
        <p:spPr>
          <a:xfrm>
            <a:off x="2889504" y="2542032"/>
            <a:ext cx="182880" cy="384048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B56EC838-074E-450D-97D8-78F45C95AA01}"/>
              </a:ext>
            </a:extLst>
          </p:cNvPr>
          <p:cNvSpPr>
            <a:spLocks noGrp="1"/>
          </p:cNvSpPr>
          <p:nvPr/>
        </p:nvSpPr>
        <p:spPr>
          <a:xfrm>
            <a:off x="3081528" y="2139696"/>
            <a:ext cx="2103120" cy="1234440"/>
          </a:xfrm>
          <a:prstGeom prst="roundRect">
            <a:avLst>
              <a:gd name="adj" fmla="val 10370"/>
            </a:avLst>
          </a:prstGeom>
          <a:solidFill>
            <a:srgbClr val="ECF2F4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14C3DB81-6D39-441A-99BC-5624683D8BEF}"/>
              </a:ext>
            </a:extLst>
          </p:cNvPr>
          <p:cNvSpPr>
            <a:spLocks noGrp="1"/>
          </p:cNvSpPr>
          <p:nvPr/>
        </p:nvSpPr>
        <p:spPr>
          <a:xfrm>
            <a:off x="3227832" y="2359152"/>
            <a:ext cx="178308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32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Hard</a:t>
            </a:r>
            <a:endParaRPr sz="132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4BD5DDE4-C6AF-4F36-B9D6-D2B8A303CE3E}"/>
              </a:ext>
            </a:extLst>
          </p:cNvPr>
          <p:cNvSpPr>
            <a:spLocks noGrp="1"/>
          </p:cNvSpPr>
          <p:nvPr/>
        </p:nvSpPr>
        <p:spPr>
          <a:xfrm>
            <a:off x="3246120" y="2816352"/>
            <a:ext cx="1746504" cy="365760"/>
          </a:xfrm>
          <a:prstGeom prst="rect">
            <a:avLst/>
          </a:prstGeom>
          <a:noFill/>
        </p:spPr>
        <p:txBody>
          <a:bodyPr wrap="square" lIns="127" tIns="127" rIns="127" bIns="127" anchor="ctr">
            <a:normAutofit/>
          </a:bodyPr>
          <a:lstStyle/>
          <a:p>
            <a:pPr marL="0" indent="0" algn="ctr">
              <a:buNone/>
            </a:pPr>
            <a:r>
              <a:rPr sz="790">
                <a:solidFill>
                  <a:srgbClr val="66635E"/>
                </a:solidFill>
                <a:latin typeface="Aptos"/>
                <a:ea typeface="Aptos"/>
                <a:cs typeface="Aptos"/>
              </a:rPr>
              <a:t>vergund of definitief beslist, nog niet operationeel</a:t>
            </a:r>
            <a:endParaRPr sz="79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4703B348-5A1C-4B7B-A405-9DF19DFF54C2}"/>
              </a:ext>
            </a:extLst>
          </p:cNvPr>
          <p:cNvSpPr>
            <a:spLocks noGrp="1"/>
          </p:cNvSpPr>
          <p:nvPr/>
        </p:nvSpPr>
        <p:spPr>
          <a:xfrm>
            <a:off x="5221224" y="2542032"/>
            <a:ext cx="182880" cy="384048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16D55692-4C83-46EA-8B8C-C30D5BB9D130}"/>
              </a:ext>
            </a:extLst>
          </p:cNvPr>
          <p:cNvSpPr>
            <a:spLocks noGrp="1"/>
          </p:cNvSpPr>
          <p:nvPr/>
        </p:nvSpPr>
        <p:spPr>
          <a:xfrm>
            <a:off x="5413248" y="2139696"/>
            <a:ext cx="2103120" cy="1234440"/>
          </a:xfrm>
          <a:prstGeom prst="roundRect">
            <a:avLst>
              <a:gd name="adj" fmla="val 10370"/>
            </a:avLst>
          </a:prstGeom>
          <a:solidFill>
            <a:srgbClr val="F8EEE0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54616CCB-0459-46E1-A8BB-B7E8AD0CF541}"/>
              </a:ext>
            </a:extLst>
          </p:cNvPr>
          <p:cNvSpPr>
            <a:spLocks noGrp="1"/>
          </p:cNvSpPr>
          <p:nvPr/>
        </p:nvSpPr>
        <p:spPr>
          <a:xfrm>
            <a:off x="5559552" y="2359152"/>
            <a:ext cx="178308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32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Zacht</a:t>
            </a:r>
            <a:endParaRPr sz="132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B196CC60-D53A-4D0A-9E09-2516589F72D8}"/>
              </a:ext>
            </a:extLst>
          </p:cNvPr>
          <p:cNvSpPr>
            <a:spLocks noGrp="1"/>
          </p:cNvSpPr>
          <p:nvPr/>
        </p:nvSpPr>
        <p:spPr>
          <a:xfrm>
            <a:off x="5577840" y="2816352"/>
            <a:ext cx="1746504" cy="365760"/>
          </a:xfrm>
          <a:prstGeom prst="rect">
            <a:avLst/>
          </a:prstGeom>
          <a:noFill/>
        </p:spPr>
        <p:txBody>
          <a:bodyPr wrap="square" lIns="127" tIns="127" rIns="127" bIns="127" anchor="ctr">
            <a:normAutofit/>
          </a:bodyPr>
          <a:lstStyle/>
          <a:p>
            <a:pPr marL="0" indent="0" algn="ctr">
              <a:buNone/>
            </a:pPr>
            <a:r>
              <a:rPr sz="790">
                <a:solidFill>
                  <a:srgbClr val="66635E"/>
                </a:solidFill>
                <a:latin typeface="Aptos"/>
                <a:ea typeface="Aptos"/>
                <a:cs typeface="Aptos"/>
              </a:rPr>
              <a:t>aanvragen / bekende plannen; geen verworven recht</a:t>
            </a:r>
            <a:endParaRPr sz="79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ABDAE423-8009-4A39-B2E3-AB89F7B7A561}"/>
              </a:ext>
            </a:extLst>
          </p:cNvPr>
          <p:cNvSpPr>
            <a:spLocks noGrp="1"/>
          </p:cNvSpPr>
          <p:nvPr/>
        </p:nvSpPr>
        <p:spPr>
          <a:xfrm>
            <a:off x="7552944" y="2542032"/>
            <a:ext cx="182880" cy="384048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C583505A-C901-4CCC-AB4C-717E850D6910}"/>
              </a:ext>
            </a:extLst>
          </p:cNvPr>
          <p:cNvSpPr>
            <a:spLocks noGrp="1"/>
          </p:cNvSpPr>
          <p:nvPr/>
        </p:nvSpPr>
        <p:spPr>
          <a:xfrm>
            <a:off x="7744968" y="2139696"/>
            <a:ext cx="2103120" cy="1234440"/>
          </a:xfrm>
          <a:prstGeom prst="roundRect">
            <a:avLst>
              <a:gd name="adj" fmla="val 10370"/>
            </a:avLst>
          </a:prstGeom>
          <a:solidFill>
            <a:srgbClr val="FFFFFF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1B0B1A2D-2C50-4AE7-AFBF-89F0B6A1EC06}"/>
              </a:ext>
            </a:extLst>
          </p:cNvPr>
          <p:cNvSpPr>
            <a:spLocks noGrp="1"/>
          </p:cNvSpPr>
          <p:nvPr/>
        </p:nvSpPr>
        <p:spPr>
          <a:xfrm>
            <a:off x="7891272" y="2359152"/>
            <a:ext cx="178308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132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Vrij</a:t>
            </a:r>
            <a:endParaRPr sz="132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D60402CB-69C2-4ED7-9953-61DCA8798060}"/>
              </a:ext>
            </a:extLst>
          </p:cNvPr>
          <p:cNvSpPr>
            <a:spLocks noGrp="1"/>
          </p:cNvSpPr>
          <p:nvPr/>
        </p:nvSpPr>
        <p:spPr>
          <a:xfrm>
            <a:off x="7909560" y="2816352"/>
            <a:ext cx="1746504" cy="365760"/>
          </a:xfrm>
          <a:prstGeom prst="rect">
            <a:avLst/>
          </a:prstGeom>
          <a:noFill/>
        </p:spPr>
        <p:txBody>
          <a:bodyPr wrap="square" lIns="127" tIns="127" rIns="127" bIns="127" anchor="ctr">
            <a:normAutofit/>
          </a:bodyPr>
          <a:lstStyle/>
          <a:p>
            <a:pPr marL="0" indent="0" algn="ctr">
              <a:buNone/>
            </a:pPr>
            <a:r>
              <a:rPr sz="790">
                <a:solidFill>
                  <a:srgbClr val="66635E"/>
                </a:solidFill>
                <a:latin typeface="Aptos"/>
                <a:ea typeface="Aptos"/>
                <a:cs typeface="Aptos"/>
              </a:rPr>
              <a:t>resterende ruimte binnen zone en subtype</a:t>
            </a:r>
            <a:endParaRPr sz="790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ADDAB8FA-5C7A-431C-8378-85D40542DBCC}"/>
              </a:ext>
            </a:extLst>
          </p:cNvPr>
          <p:cNvSpPr>
            <a:spLocks noGrp="1"/>
          </p:cNvSpPr>
          <p:nvPr/>
        </p:nvSpPr>
        <p:spPr>
          <a:xfrm>
            <a:off x="10040112" y="1993392"/>
            <a:ext cx="1280160" cy="1554480"/>
          </a:xfrm>
          <a:prstGeom prst="roundRect">
            <a:avLst>
              <a:gd name="adj" fmla="val 10000"/>
            </a:avLst>
          </a:prstGeom>
          <a:solidFill>
            <a:srgbClr val="1F1F1F"/>
          </a:solidFill>
          <a:ln w="12700">
            <a:solidFill>
              <a:srgbClr val="1F1F1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75C2563E-475C-4CA6-9177-E43BC4F657AD}"/>
              </a:ext>
            </a:extLst>
          </p:cNvPr>
          <p:cNvSpPr>
            <a:spLocks noGrp="1"/>
          </p:cNvSpPr>
          <p:nvPr/>
        </p:nvSpPr>
        <p:spPr>
          <a:xfrm>
            <a:off x="10149840" y="2359152"/>
            <a:ext cx="1060704" cy="475488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 algn="ctr">
              <a:buNone/>
            </a:pPr>
            <a:r>
              <a:rPr sz="11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CAPACITEITS-</a:t>
            </a:r>
            <a:endParaRPr sz="1150"/>
          </a:p>
          <a:p>
            <a:pPr marL="0" indent="0" algn="ctr">
              <a:buNone/>
            </a:pPr>
            <a:r>
              <a:rPr sz="11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BANK</a:t>
            </a:r>
            <a:endParaRPr sz="115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6DB84E62-AE25-4851-999D-86D27DC48CEE}"/>
              </a:ext>
            </a:extLst>
          </p:cNvPr>
          <p:cNvSpPr>
            <a:spLocks noGrp="1"/>
          </p:cNvSpPr>
          <p:nvPr/>
        </p:nvSpPr>
        <p:spPr>
          <a:xfrm>
            <a:off x="10158984" y="2944368"/>
            <a:ext cx="1042416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680">
                <a:solidFill>
                  <a:srgbClr val="FFFFFF"/>
                </a:solidFill>
                <a:latin typeface="Aptos"/>
                <a:ea typeface="Aptos"/>
                <a:cs typeface="Aptos"/>
              </a:rPr>
              <a:t>vrijgekomen beleidsruimte</a:t>
            </a:r>
            <a:endParaRPr sz="680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8883D709-5C2A-411F-B59E-DA8201501325}"/>
              </a:ext>
            </a:extLst>
          </p:cNvPr>
          <p:cNvSpPr>
            <a:spLocks noGrp="1"/>
          </p:cNvSpPr>
          <p:nvPr/>
        </p:nvSpPr>
        <p:spPr>
          <a:xfrm>
            <a:off x="9509760" y="2542032"/>
            <a:ext cx="310896" cy="493776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93EC57E2-B666-4A02-A278-ECD03C525265}"/>
              </a:ext>
            </a:extLst>
          </p:cNvPr>
          <p:cNvSpPr>
            <a:spLocks noGrp="1"/>
          </p:cNvSpPr>
          <p:nvPr/>
        </p:nvSpPr>
        <p:spPr>
          <a:xfrm>
            <a:off x="1024128" y="3977640"/>
            <a:ext cx="2267712" cy="667512"/>
          </a:xfrm>
          <a:prstGeom prst="roundRect">
            <a:avLst>
              <a:gd name="adj" fmla="val 16438"/>
            </a:avLst>
          </a:prstGeom>
          <a:solidFill>
            <a:srgbClr val="F7F1E5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BC3D4254-5F2B-43FC-B021-D61AF1252BF6}"/>
              </a:ext>
            </a:extLst>
          </p:cNvPr>
          <p:cNvSpPr>
            <a:spLocks noGrp="1"/>
          </p:cNvSpPr>
          <p:nvPr/>
        </p:nvSpPr>
        <p:spPr>
          <a:xfrm>
            <a:off x="1133856" y="4105656"/>
            <a:ext cx="2048256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860" b="1">
                <a:solidFill>
                  <a:srgbClr val="1F1F1F"/>
                </a:solidFill>
                <a:latin typeface="Aptos"/>
                <a:ea typeface="Aptos"/>
                <a:cs typeface="Aptos"/>
              </a:rPr>
              <a:t>uit de markt</a:t>
            </a:r>
            <a:endParaRPr sz="86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0A6FBFB4-E4A6-42D1-BACA-59AFDEDF54C7}"/>
              </a:ext>
            </a:extLst>
          </p:cNvPr>
          <p:cNvSpPr>
            <a:spLocks noGrp="1"/>
          </p:cNvSpPr>
          <p:nvPr/>
        </p:nvSpPr>
        <p:spPr>
          <a:xfrm>
            <a:off x="1133856" y="4370832"/>
            <a:ext cx="2048256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720">
                <a:solidFill>
                  <a:srgbClr val="66635E"/>
                </a:solidFill>
                <a:latin typeface="Aptos"/>
                <a:ea typeface="Aptos"/>
                <a:cs typeface="Aptos"/>
              </a:rPr>
              <a:t>druk verlagen</a:t>
            </a:r>
            <a:endParaRPr sz="720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0FAC5FA5-CC36-452B-BAF0-90C114BCF7E8}"/>
              </a:ext>
            </a:extLst>
          </p:cNvPr>
          <p:cNvSpPr>
            <a:spLocks noGrp="1"/>
          </p:cNvSpPr>
          <p:nvPr/>
        </p:nvSpPr>
        <p:spPr>
          <a:xfrm>
            <a:off x="3575304" y="3977640"/>
            <a:ext cx="2267712" cy="667512"/>
          </a:xfrm>
          <a:prstGeom prst="roundRect">
            <a:avLst>
              <a:gd name="adj" fmla="val 16438"/>
            </a:avLst>
          </a:prstGeom>
          <a:solidFill>
            <a:srgbClr val="ECF2F4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1A347D7B-CA78-498B-AE7F-0CD97D96FC49}"/>
              </a:ext>
            </a:extLst>
          </p:cNvPr>
          <p:cNvSpPr>
            <a:spLocks noGrp="1"/>
          </p:cNvSpPr>
          <p:nvPr/>
        </p:nvSpPr>
        <p:spPr>
          <a:xfrm>
            <a:off x="3685032" y="4105656"/>
            <a:ext cx="2048256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860" b="1">
                <a:solidFill>
                  <a:srgbClr val="1F1F1F"/>
                </a:solidFill>
                <a:latin typeface="Aptos"/>
                <a:ea typeface="Aptos"/>
                <a:cs typeface="Aptos"/>
              </a:rPr>
              <a:t>reserveren</a:t>
            </a:r>
            <a:endParaRPr sz="86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74C3745A-C24F-4E07-92D6-716B69AC0668}"/>
              </a:ext>
            </a:extLst>
          </p:cNvPr>
          <p:cNvSpPr>
            <a:spLocks noGrp="1"/>
          </p:cNvSpPr>
          <p:nvPr/>
        </p:nvSpPr>
        <p:spPr>
          <a:xfrm>
            <a:off x="3685032" y="4370832"/>
            <a:ext cx="2048256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720">
                <a:solidFill>
                  <a:srgbClr val="66635E"/>
                </a:solidFill>
                <a:latin typeface="Aptos"/>
                <a:ea typeface="Aptos"/>
                <a:cs typeface="Aptos"/>
              </a:rPr>
              <a:t>latere beleidskeuze</a:t>
            </a:r>
            <a:endParaRPr sz="720"/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0E92D4DD-2989-4356-9FFF-EDAA5563F98D}"/>
              </a:ext>
            </a:extLst>
          </p:cNvPr>
          <p:cNvSpPr>
            <a:spLocks noGrp="1"/>
          </p:cNvSpPr>
          <p:nvPr/>
        </p:nvSpPr>
        <p:spPr>
          <a:xfrm>
            <a:off x="6126480" y="3977640"/>
            <a:ext cx="2267712" cy="667512"/>
          </a:xfrm>
          <a:prstGeom prst="roundRect">
            <a:avLst>
              <a:gd name="adj" fmla="val 16438"/>
            </a:avLst>
          </a:prstGeom>
          <a:solidFill>
            <a:srgbClr val="F7F1E5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F41431F6-72C6-46D6-88E9-E7514CF7852A}"/>
              </a:ext>
            </a:extLst>
          </p:cNvPr>
          <p:cNvSpPr>
            <a:spLocks noGrp="1"/>
          </p:cNvSpPr>
          <p:nvPr/>
        </p:nvSpPr>
        <p:spPr>
          <a:xfrm>
            <a:off x="6236208" y="4105656"/>
            <a:ext cx="2048256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860" b="1">
                <a:solidFill>
                  <a:srgbClr val="1F1F1F"/>
                </a:solidFill>
                <a:latin typeface="Aptos"/>
                <a:ea typeface="Aptos"/>
                <a:cs typeface="Aptos"/>
              </a:rPr>
              <a:t>hertoewijzen</a:t>
            </a:r>
            <a:endParaRPr sz="860"/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91C387DE-1F67-4275-A7CF-88ADA9D2465B}"/>
              </a:ext>
            </a:extLst>
          </p:cNvPr>
          <p:cNvSpPr>
            <a:spLocks noGrp="1"/>
          </p:cNvSpPr>
          <p:nvPr/>
        </p:nvSpPr>
        <p:spPr>
          <a:xfrm>
            <a:off x="6236208" y="4370832"/>
            <a:ext cx="2048256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720">
                <a:solidFill>
                  <a:srgbClr val="66635E"/>
                </a:solidFill>
                <a:latin typeface="Aptos"/>
                <a:ea typeface="Aptos"/>
                <a:cs typeface="Aptos"/>
              </a:rPr>
              <a:t>kwalitatief project</a:t>
            </a:r>
            <a:endParaRPr sz="720"/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B8F997B4-7A27-46D5-AF12-C335C3A74E67}"/>
              </a:ext>
            </a:extLst>
          </p:cNvPr>
          <p:cNvSpPr>
            <a:spLocks noGrp="1"/>
          </p:cNvSpPr>
          <p:nvPr/>
        </p:nvSpPr>
        <p:spPr>
          <a:xfrm>
            <a:off x="8677656" y="3977640"/>
            <a:ext cx="2267712" cy="667512"/>
          </a:xfrm>
          <a:prstGeom prst="roundRect">
            <a:avLst>
              <a:gd name="adj" fmla="val 16438"/>
            </a:avLst>
          </a:prstGeom>
          <a:solidFill>
            <a:srgbClr val="ECF2F4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17B6C0B4-F313-4CC1-AB2D-7548D3E57461}"/>
              </a:ext>
            </a:extLst>
          </p:cNvPr>
          <p:cNvSpPr>
            <a:spLocks noGrp="1"/>
          </p:cNvSpPr>
          <p:nvPr/>
        </p:nvSpPr>
        <p:spPr>
          <a:xfrm>
            <a:off x="8787384" y="4105656"/>
            <a:ext cx="2048256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860" b="1">
                <a:solidFill>
                  <a:srgbClr val="1F1F1F"/>
                </a:solidFill>
                <a:latin typeface="Aptos"/>
                <a:ea typeface="Aptos"/>
                <a:cs typeface="Aptos"/>
              </a:rPr>
              <a:t>overdragen</a:t>
            </a:r>
            <a:endParaRPr sz="860"/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FAEAD8CB-3357-4B51-9F9D-9BF539613D77}"/>
              </a:ext>
            </a:extLst>
          </p:cNvPr>
          <p:cNvSpPr>
            <a:spLocks noGrp="1"/>
          </p:cNvSpPr>
          <p:nvPr/>
        </p:nvSpPr>
        <p:spPr>
          <a:xfrm>
            <a:off x="8787384" y="4370832"/>
            <a:ext cx="2048256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720">
                <a:solidFill>
                  <a:srgbClr val="66635E"/>
                </a:solidFill>
                <a:latin typeface="Aptos"/>
                <a:ea typeface="Aptos"/>
                <a:cs typeface="Aptos"/>
              </a:rPr>
              <a:t>gewenste zone</a:t>
            </a:r>
            <a:endParaRPr sz="720"/>
          </a:p>
        </p:txBody>
      </p:sp>
      <p:sp>
        <p:nvSpPr>
          <p:cNvPr id="38" name="Shape 36">
            <a:extLst>
              <a:ext uri="{FF2B5EF4-FFF2-40B4-BE49-F238E27FC236}">
                <a16:creationId xmlns:a16="http://schemas.microsoft.com/office/drawing/2014/main" id="{670612F9-594B-4F57-B0FC-0FEC6AFFE7D2}"/>
              </a:ext>
            </a:extLst>
          </p:cNvPr>
          <p:cNvSpPr>
            <a:spLocks noGrp="1"/>
          </p:cNvSpPr>
          <p:nvPr/>
        </p:nvSpPr>
        <p:spPr>
          <a:xfrm>
            <a:off x="713232" y="5212080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1F1F1F"/>
          </a:solidFill>
          <a:ln w="12700">
            <a:solidFill>
              <a:srgbClr val="1F1F1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F2CF1784-E5D9-4CD3-8922-ED73C75A7085}"/>
              </a:ext>
            </a:extLst>
          </p:cNvPr>
          <p:cNvSpPr>
            <a:spLocks noGrp="1"/>
          </p:cNvSpPr>
          <p:nvPr/>
        </p:nvSpPr>
        <p:spPr>
          <a:xfrm>
            <a:off x="932688" y="5285232"/>
            <a:ext cx="10424160" cy="438912"/>
          </a:xfrm>
          <a:prstGeom prst="rect">
            <a:avLst/>
          </a:prstGeom>
          <a:noFill/>
        </p:spPr>
        <p:txBody>
          <a:bodyPr wrap="square" lIns="254" tIns="254" rIns="254" bIns="254" anchor="ctr"/>
          <a:lstStyle/>
          <a:p>
            <a:pPr marL="0" indent="0" algn="ctr">
              <a:buNone/>
            </a:pPr>
            <a:r>
              <a:rPr sz="108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Vrijgekomen capaciteit is geen automatisch nieuw of privaat overdraagbaar recht — het blijft een beleidskeuze.</a:t>
            </a:r>
            <a:endParaRPr sz="1080"/>
          </a:p>
        </p:txBody>
      </p:sp>
      <p:sp>
        <p:nvSpPr>
          <p:cNvPr id="40" name="Slide Number Placeholder 0">
            <a:extLst>
              <a:ext uri="{FF2B5EF4-FFF2-40B4-BE49-F238E27FC236}">
                <a16:creationId xmlns:a16="http://schemas.microsoft.com/office/drawing/2014/main" id="{853ACCBE-BBCC-4A35-8B1C-44318918B498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475720" y="6492240"/>
            <a:ext cx="320040" cy="16459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720">
                <a:solidFill>
                  <a:srgbClr val="66635E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>
              <a:buNone/>
            </a:pPr>
            <a:fld id="{DB7BEEEC-A170-5376-2B6E-CB54687B0CB1}" type="slidenum">
              <a:rPr b="0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9173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8E4B7C8-773F-4621-AECE-BE8C1B4CFEDC}"/>
              </a:ext>
            </a:extLst>
          </p:cNvPr>
          <p:cNvSpPr>
            <a:spLocks noGrp="1"/>
          </p:cNvSpPr>
          <p:nvPr/>
        </p:nvSpPr>
        <p:spPr>
          <a:xfrm>
            <a:off x="658368" y="301752"/>
            <a:ext cx="548640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lang="nl-BE"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9</a:t>
            </a:r>
            <a:r>
              <a:rPr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 · STAP 4 — SECTORMANAGEMENT</a:t>
            </a:r>
            <a:endParaRPr sz="7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E708754-1DC0-4C00-AEFD-FF0DECCC3AA9}"/>
              </a:ext>
            </a:extLst>
          </p:cNvPr>
          <p:cNvSpPr>
            <a:spLocks noGrp="1"/>
          </p:cNvSpPr>
          <p:nvPr/>
        </p:nvSpPr>
        <p:spPr>
          <a:xfrm>
            <a:off x="658368" y="676656"/>
            <a:ext cx="10927080" cy="58521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05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Maak van logies een actief beheerde stedelijke sector</a:t>
            </a:r>
            <a:endParaRPr sz="205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FD13EC78-EDCC-4C47-A128-26D9AA65F0BC}"/>
              </a:ext>
            </a:extLst>
          </p:cNvPr>
          <p:cNvSpPr>
            <a:spLocks noGrp="1"/>
          </p:cNvSpPr>
          <p:nvPr/>
        </p:nvSpPr>
        <p:spPr>
          <a:xfrm>
            <a:off x="658368" y="1353312"/>
            <a:ext cx="1100023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1F5E40B-9B7D-452A-BBE2-28C1F0FDD5FE}"/>
              </a:ext>
            </a:extLst>
          </p:cNvPr>
          <p:cNvSpPr>
            <a:spLocks noGrp="1"/>
          </p:cNvSpPr>
          <p:nvPr/>
        </p:nvSpPr>
        <p:spPr>
          <a:xfrm>
            <a:off x="676656" y="6364224"/>
            <a:ext cx="10287000" cy="16459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80">
                <a:solidFill>
                  <a:srgbClr val="8B877F"/>
                </a:solidFill>
                <a:latin typeface="Aptos"/>
                <a:ea typeface="Aptos"/>
                <a:cs typeface="Aptos"/>
              </a:rPr>
              <a:t>Bron: samenvatting deelpresentatie Stap 4 en STR-Belgium Witboek Logiesbeleid 2, samenwerking, data en gerichte handhaving.</a:t>
            </a:r>
            <a:endParaRPr sz="58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977FB305-CE62-4235-BA2A-845F0E53451E}"/>
              </a:ext>
            </a:extLst>
          </p:cNvPr>
          <p:cNvSpPr>
            <a:spLocks noGrp="1"/>
          </p:cNvSpPr>
          <p:nvPr/>
        </p:nvSpPr>
        <p:spPr>
          <a:xfrm>
            <a:off x="749808" y="1847088"/>
            <a:ext cx="2523744" cy="2103120"/>
          </a:xfrm>
          <a:prstGeom prst="roundRect">
            <a:avLst>
              <a:gd name="adj" fmla="val 6957"/>
            </a:avLst>
          </a:prstGeom>
          <a:solidFill>
            <a:srgbClr val="ECF2F4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0BD742F-9656-4AC6-8B6A-D72819927899}"/>
              </a:ext>
            </a:extLst>
          </p:cNvPr>
          <p:cNvSpPr>
            <a:spLocks noGrp="1"/>
          </p:cNvSpPr>
          <p:nvPr/>
        </p:nvSpPr>
        <p:spPr>
          <a:xfrm>
            <a:off x="914400" y="2029968"/>
            <a:ext cx="329184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405C69"/>
                </a:solidFill>
                <a:latin typeface="Aptos"/>
                <a:ea typeface="Aptos"/>
                <a:cs typeface="Aptos"/>
              </a:rPr>
              <a:t>01</a:t>
            </a:r>
            <a:endParaRPr sz="7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3EDC072-841B-4A12-96DB-28946A2E5682}"/>
              </a:ext>
            </a:extLst>
          </p:cNvPr>
          <p:cNvSpPr>
            <a:spLocks noGrp="1"/>
          </p:cNvSpPr>
          <p:nvPr/>
        </p:nvSpPr>
        <p:spPr>
          <a:xfrm>
            <a:off x="914400" y="2395728"/>
            <a:ext cx="2130552" cy="43891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43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Logiesdashboard</a:t>
            </a:r>
            <a:endParaRPr sz="143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0D003EBF-670A-4605-B0C3-F6BAD6C89D4E}"/>
              </a:ext>
            </a:extLst>
          </p:cNvPr>
          <p:cNvSpPr>
            <a:spLocks noGrp="1"/>
          </p:cNvSpPr>
          <p:nvPr/>
        </p:nvSpPr>
        <p:spPr>
          <a:xfrm>
            <a:off x="914400" y="2962656"/>
            <a:ext cx="217627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B34C0FE-5A7F-43F7-9475-E3DA4821B841}"/>
              </a:ext>
            </a:extLst>
          </p:cNvPr>
          <p:cNvSpPr>
            <a:spLocks noGrp="1"/>
          </p:cNvSpPr>
          <p:nvPr/>
        </p:nvSpPr>
        <p:spPr>
          <a:xfrm>
            <a:off x="914400" y="3182112"/>
            <a:ext cx="2121408" cy="493776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pPr marL="0" indent="0">
              <a:buNone/>
            </a:pPr>
            <a:r>
              <a:rPr sz="840">
                <a:solidFill>
                  <a:srgbClr val="66635E"/>
                </a:solidFill>
                <a:latin typeface="Aptos"/>
                <a:ea typeface="Aptos"/>
                <a:cs typeface="Aptos"/>
              </a:rPr>
              <a:t>registratie · OTA-data · vergunning · klachten</a:t>
            </a:r>
            <a:endParaRPr sz="84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2D27B0A4-5512-4BEF-B1D3-08671A2EE396}"/>
              </a:ext>
            </a:extLst>
          </p:cNvPr>
          <p:cNvSpPr>
            <a:spLocks noGrp="1"/>
          </p:cNvSpPr>
          <p:nvPr/>
        </p:nvSpPr>
        <p:spPr>
          <a:xfrm>
            <a:off x="3520440" y="1847088"/>
            <a:ext cx="2523744" cy="2103120"/>
          </a:xfrm>
          <a:prstGeom prst="roundRect">
            <a:avLst>
              <a:gd name="adj" fmla="val 6957"/>
            </a:avLst>
          </a:prstGeom>
          <a:solidFill>
            <a:srgbClr val="EDF3ED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F734C11A-C6F0-4602-B9C2-B54F6F0A1947}"/>
              </a:ext>
            </a:extLst>
          </p:cNvPr>
          <p:cNvSpPr>
            <a:spLocks noGrp="1"/>
          </p:cNvSpPr>
          <p:nvPr/>
        </p:nvSpPr>
        <p:spPr>
          <a:xfrm>
            <a:off x="3685032" y="2029968"/>
            <a:ext cx="329184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52684F"/>
                </a:solidFill>
                <a:latin typeface="Aptos"/>
                <a:ea typeface="Aptos"/>
                <a:cs typeface="Aptos"/>
              </a:rPr>
              <a:t>02</a:t>
            </a:r>
            <a:endParaRPr sz="7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7E4E4139-B082-4646-A304-B4D0E25896E0}"/>
              </a:ext>
            </a:extLst>
          </p:cNvPr>
          <p:cNvSpPr>
            <a:spLocks noGrp="1"/>
          </p:cNvSpPr>
          <p:nvPr/>
        </p:nvSpPr>
        <p:spPr>
          <a:xfrm>
            <a:off x="3685032" y="2395728"/>
            <a:ext cx="2130552" cy="43891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43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Brugse Logiesraad</a:t>
            </a:r>
            <a:endParaRPr sz="143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521E2B8E-8881-40EF-A027-D7C3F8EE8408}"/>
              </a:ext>
            </a:extLst>
          </p:cNvPr>
          <p:cNvSpPr>
            <a:spLocks noGrp="1"/>
          </p:cNvSpPr>
          <p:nvPr/>
        </p:nvSpPr>
        <p:spPr>
          <a:xfrm>
            <a:off x="3685032" y="2962656"/>
            <a:ext cx="217627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2751FE4E-3016-4263-8581-A64580EB4102}"/>
              </a:ext>
            </a:extLst>
          </p:cNvPr>
          <p:cNvSpPr>
            <a:spLocks noGrp="1"/>
          </p:cNvSpPr>
          <p:nvPr/>
        </p:nvSpPr>
        <p:spPr>
          <a:xfrm>
            <a:off x="3685032" y="3182112"/>
            <a:ext cx="2121408" cy="493776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pPr marL="0" indent="0">
              <a:buNone/>
            </a:pPr>
            <a:r>
              <a:rPr sz="840">
                <a:solidFill>
                  <a:srgbClr val="66635E"/>
                </a:solidFill>
                <a:latin typeface="Aptos"/>
                <a:ea typeface="Aptos"/>
                <a:cs typeface="Aptos"/>
              </a:rPr>
              <a:t>stad · sector · bewoners · partners</a:t>
            </a:r>
            <a:endParaRPr sz="84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5E8FF03E-9AD7-4B9B-A74B-0A5AD46287D5}"/>
              </a:ext>
            </a:extLst>
          </p:cNvPr>
          <p:cNvSpPr>
            <a:spLocks noGrp="1"/>
          </p:cNvSpPr>
          <p:nvPr/>
        </p:nvSpPr>
        <p:spPr>
          <a:xfrm>
            <a:off x="6291072" y="1847088"/>
            <a:ext cx="2523744" cy="2103120"/>
          </a:xfrm>
          <a:prstGeom prst="roundRect">
            <a:avLst>
              <a:gd name="adj" fmla="val 6957"/>
            </a:avLst>
          </a:prstGeom>
          <a:solidFill>
            <a:srgbClr val="F7F1E5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CDA0C4AA-4DC6-406E-9BA8-FEA3C6DF7DA8}"/>
              </a:ext>
            </a:extLst>
          </p:cNvPr>
          <p:cNvSpPr>
            <a:spLocks noGrp="1"/>
          </p:cNvSpPr>
          <p:nvPr/>
        </p:nvSpPr>
        <p:spPr>
          <a:xfrm>
            <a:off x="6455664" y="2029968"/>
            <a:ext cx="329184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03</a:t>
            </a:r>
            <a:endParaRPr sz="70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BEA706C7-D907-4F5A-8F64-F3A134015111}"/>
              </a:ext>
            </a:extLst>
          </p:cNvPr>
          <p:cNvSpPr>
            <a:spLocks noGrp="1"/>
          </p:cNvSpPr>
          <p:nvPr/>
        </p:nvSpPr>
        <p:spPr>
          <a:xfrm>
            <a:off x="6455664" y="2395728"/>
            <a:ext cx="2130552" cy="43891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43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Coaching &amp; herstel</a:t>
            </a:r>
            <a:endParaRPr sz="143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2328E219-CEF9-4B8A-B4BB-8CE0518077D0}"/>
              </a:ext>
            </a:extLst>
          </p:cNvPr>
          <p:cNvSpPr>
            <a:spLocks noGrp="1"/>
          </p:cNvSpPr>
          <p:nvPr/>
        </p:nvSpPr>
        <p:spPr>
          <a:xfrm>
            <a:off x="6455664" y="2962656"/>
            <a:ext cx="217627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B88BC904-4C4A-40FE-AB25-6A9C2B057DD0}"/>
              </a:ext>
            </a:extLst>
          </p:cNvPr>
          <p:cNvSpPr>
            <a:spLocks noGrp="1"/>
          </p:cNvSpPr>
          <p:nvPr/>
        </p:nvSpPr>
        <p:spPr>
          <a:xfrm>
            <a:off x="6455664" y="3182112"/>
            <a:ext cx="2121408" cy="493776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pPr marL="0" indent="0">
              <a:buNone/>
            </a:pPr>
            <a:r>
              <a:rPr sz="840">
                <a:solidFill>
                  <a:srgbClr val="66635E"/>
                </a:solidFill>
                <a:latin typeface="Aptos"/>
                <a:ea typeface="Aptos"/>
                <a:cs typeface="Aptos"/>
              </a:rPr>
              <a:t>informeren · zelfcheck · aanspreekpunt · hersteltermijn</a:t>
            </a:r>
            <a:endParaRPr sz="84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6F4B4F6D-55F9-4BD0-9D04-18A00E25D92D}"/>
              </a:ext>
            </a:extLst>
          </p:cNvPr>
          <p:cNvSpPr>
            <a:spLocks noGrp="1"/>
          </p:cNvSpPr>
          <p:nvPr/>
        </p:nvSpPr>
        <p:spPr>
          <a:xfrm>
            <a:off x="9061704" y="1847088"/>
            <a:ext cx="2523744" cy="2103120"/>
          </a:xfrm>
          <a:prstGeom prst="roundRect">
            <a:avLst>
              <a:gd name="adj" fmla="val 6957"/>
            </a:avLst>
          </a:prstGeom>
          <a:solidFill>
            <a:srgbClr val="F3E6E5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78062CAA-DB80-42C3-AA1E-D8D1B99E4688}"/>
              </a:ext>
            </a:extLst>
          </p:cNvPr>
          <p:cNvSpPr>
            <a:spLocks noGrp="1"/>
          </p:cNvSpPr>
          <p:nvPr/>
        </p:nvSpPr>
        <p:spPr>
          <a:xfrm>
            <a:off x="9226296" y="2029968"/>
            <a:ext cx="329184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B72A2E"/>
                </a:solidFill>
                <a:latin typeface="Aptos"/>
                <a:ea typeface="Aptos"/>
                <a:cs typeface="Aptos"/>
              </a:rPr>
              <a:t>04</a:t>
            </a:r>
            <a:endParaRPr sz="70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A9C4B318-B600-43DF-B8BD-2244933EEED8}"/>
              </a:ext>
            </a:extLst>
          </p:cNvPr>
          <p:cNvSpPr>
            <a:spLocks noGrp="1"/>
          </p:cNvSpPr>
          <p:nvPr/>
        </p:nvSpPr>
        <p:spPr>
          <a:xfrm>
            <a:off x="9226296" y="2395728"/>
            <a:ext cx="2130552" cy="43891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43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Gericht handhaven</a:t>
            </a:r>
            <a:endParaRPr sz="143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84FC206F-72DC-4D56-8B4C-6638DC00EEE0}"/>
              </a:ext>
            </a:extLst>
          </p:cNvPr>
          <p:cNvSpPr>
            <a:spLocks noGrp="1"/>
          </p:cNvSpPr>
          <p:nvPr/>
        </p:nvSpPr>
        <p:spPr>
          <a:xfrm>
            <a:off x="9226296" y="2962656"/>
            <a:ext cx="217627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61F06CB8-F2F9-4314-AB82-A5C2328849E1}"/>
              </a:ext>
            </a:extLst>
          </p:cNvPr>
          <p:cNvSpPr>
            <a:spLocks noGrp="1"/>
          </p:cNvSpPr>
          <p:nvPr/>
        </p:nvSpPr>
        <p:spPr>
          <a:xfrm>
            <a:off x="9226296" y="3182112"/>
            <a:ext cx="2121408" cy="493776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pPr marL="0" indent="0">
              <a:buNone/>
            </a:pPr>
            <a:r>
              <a:rPr sz="840">
                <a:solidFill>
                  <a:srgbClr val="66635E"/>
                </a:solidFill>
                <a:latin typeface="Aptos"/>
                <a:ea typeface="Aptos"/>
                <a:cs typeface="Aptos"/>
              </a:rPr>
              <a:t>ernstige · bewuste · volgehouden inbreuken</a:t>
            </a:r>
            <a:endParaRPr sz="84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3967EED2-6529-49B1-B3DA-F3022A5CC793}"/>
              </a:ext>
            </a:extLst>
          </p:cNvPr>
          <p:cNvSpPr>
            <a:spLocks noGrp="1"/>
          </p:cNvSpPr>
          <p:nvPr/>
        </p:nvSpPr>
        <p:spPr>
          <a:xfrm>
            <a:off x="768096" y="4233672"/>
            <a:ext cx="201168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20" b="1" spc="30">
                <a:solidFill>
                  <a:srgbClr val="A8761F"/>
                </a:solidFill>
                <a:latin typeface="Aptos"/>
                <a:ea typeface="Aptos"/>
                <a:cs typeface="Aptos"/>
              </a:rPr>
              <a:t>ACTIEVE PLANVOORRAAD</a:t>
            </a:r>
            <a:endParaRPr sz="72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1EC6BF04-0417-4FB2-8469-1E726A7FAF58}"/>
              </a:ext>
            </a:extLst>
          </p:cNvPr>
          <p:cNvSpPr>
            <a:spLocks noGrp="1"/>
          </p:cNvSpPr>
          <p:nvPr/>
        </p:nvSpPr>
        <p:spPr>
          <a:xfrm>
            <a:off x="2340864" y="4187952"/>
            <a:ext cx="530352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800" b="1">
                <a:solidFill>
                  <a:srgbClr val="52684F"/>
                </a:solidFill>
                <a:latin typeface="Aptos"/>
                <a:ea typeface="Aptos"/>
                <a:cs typeface="Aptos"/>
              </a:rPr>
              <a:t>actief</a:t>
            </a:r>
            <a:endParaRPr sz="800"/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99D965CA-AD95-403D-A358-67E04AC49392}"/>
              </a:ext>
            </a:extLst>
          </p:cNvPr>
          <p:cNvSpPr>
            <a:spLocks noGrp="1"/>
          </p:cNvSpPr>
          <p:nvPr/>
        </p:nvSpPr>
        <p:spPr>
          <a:xfrm>
            <a:off x="2889504" y="4142232"/>
            <a:ext cx="256032" cy="384048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1F693AF2-CFAB-4D98-99FE-63522CF421E4}"/>
              </a:ext>
            </a:extLst>
          </p:cNvPr>
          <p:cNvSpPr>
            <a:spLocks noGrp="1"/>
          </p:cNvSpPr>
          <p:nvPr/>
        </p:nvSpPr>
        <p:spPr>
          <a:xfrm>
            <a:off x="3218688" y="4187952"/>
            <a:ext cx="749808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800" b="1">
                <a:solidFill>
                  <a:srgbClr val="B47023"/>
                </a:solidFill>
                <a:latin typeface="Aptos"/>
                <a:ea typeface="Aptos"/>
                <a:cs typeface="Aptos"/>
              </a:rPr>
              <a:t>signaleren</a:t>
            </a:r>
            <a:endParaRPr sz="800"/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57A7705F-4963-49C8-9A5B-FEF0B9B56D2B}"/>
              </a:ext>
            </a:extLst>
          </p:cNvPr>
          <p:cNvSpPr>
            <a:spLocks noGrp="1"/>
          </p:cNvSpPr>
          <p:nvPr/>
        </p:nvSpPr>
        <p:spPr>
          <a:xfrm>
            <a:off x="4005072" y="4142232"/>
            <a:ext cx="256032" cy="384048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12D92E96-B8D3-4506-B4D1-61FE0EBA3C22}"/>
              </a:ext>
            </a:extLst>
          </p:cNvPr>
          <p:cNvSpPr>
            <a:spLocks noGrp="1"/>
          </p:cNvSpPr>
          <p:nvPr/>
        </p:nvSpPr>
        <p:spPr>
          <a:xfrm>
            <a:off x="4370832" y="4187952"/>
            <a:ext cx="73152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800" b="1">
                <a:solidFill>
                  <a:srgbClr val="405C69"/>
                </a:solidFill>
                <a:latin typeface="Aptos"/>
                <a:ea typeface="Aptos"/>
                <a:cs typeface="Aptos"/>
              </a:rPr>
              <a:t>verifiëren</a:t>
            </a:r>
            <a:endParaRPr sz="800"/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0E6D2272-1313-4913-A0A3-DF5B99C1241E}"/>
              </a:ext>
            </a:extLst>
          </p:cNvPr>
          <p:cNvSpPr>
            <a:spLocks noGrp="1"/>
          </p:cNvSpPr>
          <p:nvPr/>
        </p:nvSpPr>
        <p:spPr>
          <a:xfrm>
            <a:off x="5138928" y="4142232"/>
            <a:ext cx="256032" cy="384048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5DF3F47E-3BAE-4D57-A587-190FF610233B}"/>
              </a:ext>
            </a:extLst>
          </p:cNvPr>
          <p:cNvSpPr>
            <a:spLocks noGrp="1"/>
          </p:cNvSpPr>
          <p:nvPr/>
        </p:nvSpPr>
        <p:spPr>
          <a:xfrm>
            <a:off x="5486400" y="4187952"/>
            <a:ext cx="64008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800" b="1">
                <a:solidFill>
                  <a:srgbClr val="B47023"/>
                </a:solidFill>
                <a:latin typeface="Aptos"/>
                <a:ea typeface="Aptos"/>
                <a:cs typeface="Aptos"/>
              </a:rPr>
              <a:t>inactief</a:t>
            </a:r>
            <a:endParaRPr sz="800"/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80B05E05-10F0-4840-A9A5-1302D14ACA92}"/>
              </a:ext>
            </a:extLst>
          </p:cNvPr>
          <p:cNvSpPr>
            <a:spLocks noGrp="1"/>
          </p:cNvSpPr>
          <p:nvPr/>
        </p:nvSpPr>
        <p:spPr>
          <a:xfrm>
            <a:off x="6172200" y="4142232"/>
            <a:ext cx="256032" cy="384048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5FF79D44-7934-4175-8A6B-CDCAE0DCA39F}"/>
              </a:ext>
            </a:extLst>
          </p:cNvPr>
          <p:cNvSpPr>
            <a:spLocks noGrp="1"/>
          </p:cNvSpPr>
          <p:nvPr/>
        </p:nvSpPr>
        <p:spPr>
          <a:xfrm>
            <a:off x="6510528" y="4187952"/>
            <a:ext cx="96012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800" b="1">
                <a:solidFill>
                  <a:srgbClr val="B72A2E"/>
                </a:solidFill>
                <a:latin typeface="Aptos"/>
                <a:ea typeface="Aptos"/>
                <a:cs typeface="Aptos"/>
              </a:rPr>
              <a:t>capaciteit vrij</a:t>
            </a:r>
            <a:endParaRPr sz="800"/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FFBD0920-E146-41CB-B458-CF11BAC13621}"/>
              </a:ext>
            </a:extLst>
          </p:cNvPr>
          <p:cNvSpPr>
            <a:spLocks noGrp="1"/>
          </p:cNvSpPr>
          <p:nvPr/>
        </p:nvSpPr>
        <p:spPr>
          <a:xfrm>
            <a:off x="7744968" y="4187952"/>
            <a:ext cx="3090672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820" b="1">
                <a:solidFill>
                  <a:srgbClr val="52684F"/>
                </a:solidFill>
                <a:latin typeface="Aptos"/>
                <a:ea typeface="Aptos"/>
                <a:cs typeface="Aptos"/>
              </a:rPr>
              <a:t>→ opnieuw inzetbaar voor kwaliteit en vernieuwend aanbod</a:t>
            </a:r>
            <a:endParaRPr sz="820"/>
          </a:p>
        </p:txBody>
      </p:sp>
      <p:sp>
        <p:nvSpPr>
          <p:cNvPr id="37" name="Shape 35">
            <a:extLst>
              <a:ext uri="{FF2B5EF4-FFF2-40B4-BE49-F238E27FC236}">
                <a16:creationId xmlns:a16="http://schemas.microsoft.com/office/drawing/2014/main" id="{B43F645A-68E9-42A3-A962-DF904384AD83}"/>
              </a:ext>
            </a:extLst>
          </p:cNvPr>
          <p:cNvSpPr>
            <a:spLocks noGrp="1"/>
          </p:cNvSpPr>
          <p:nvPr/>
        </p:nvSpPr>
        <p:spPr>
          <a:xfrm>
            <a:off x="713232" y="5148072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1F1F1F"/>
          </a:solidFill>
          <a:ln w="12700">
            <a:solidFill>
              <a:srgbClr val="1F1F1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A9328ED6-BB23-482D-8FEA-4C1C26E4E571}"/>
              </a:ext>
            </a:extLst>
          </p:cNvPr>
          <p:cNvSpPr>
            <a:spLocks noGrp="1"/>
          </p:cNvSpPr>
          <p:nvPr/>
        </p:nvSpPr>
        <p:spPr>
          <a:xfrm>
            <a:off x="932688" y="5221224"/>
            <a:ext cx="10424160" cy="438912"/>
          </a:xfrm>
          <a:prstGeom prst="rect">
            <a:avLst/>
          </a:prstGeom>
          <a:noFill/>
        </p:spPr>
        <p:txBody>
          <a:bodyPr wrap="square" lIns="254" tIns="254" rIns="254" bIns="254" anchor="ctr"/>
          <a:lstStyle/>
          <a:p>
            <a:pPr marL="0" indent="0" algn="ctr">
              <a:buNone/>
            </a:pPr>
            <a:r>
              <a:rPr sz="108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Handhaving blijft nodig — maar wordt het sluitstuk van een systeem dat eerst meet, begeleidt en bijstuurt.</a:t>
            </a:r>
            <a:endParaRPr sz="1080"/>
          </a:p>
        </p:txBody>
      </p:sp>
      <p:sp>
        <p:nvSpPr>
          <p:cNvPr id="39" name="Slide Number Placeholder 0">
            <a:extLst>
              <a:ext uri="{FF2B5EF4-FFF2-40B4-BE49-F238E27FC236}">
                <a16:creationId xmlns:a16="http://schemas.microsoft.com/office/drawing/2014/main" id="{E3700FB3-ED38-45DD-9545-FD4142F7E4E5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475720" y="6492240"/>
            <a:ext cx="320040" cy="16459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720">
                <a:solidFill>
                  <a:srgbClr val="66635E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>
              <a:buNone/>
            </a:pPr>
            <a:fld id="{30394428-F1DC-E5F6-DB0C-7DE31F3D8A23}" type="slidenum">
              <a:rPr b="0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5302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3A246E1-8A8A-467A-92DF-C86B4446E78F}"/>
              </a:ext>
            </a:extLst>
          </p:cNvPr>
          <p:cNvSpPr>
            <a:spLocks noGrp="1"/>
          </p:cNvSpPr>
          <p:nvPr/>
        </p:nvSpPr>
        <p:spPr>
          <a:xfrm>
            <a:off x="658368" y="301752"/>
            <a:ext cx="548640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lang="nl-BE"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10</a:t>
            </a:r>
            <a:r>
              <a:rPr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 · EÉN DOSSIERFLOW</a:t>
            </a:r>
            <a:endParaRPr sz="7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DB9EE74-3772-4AAA-A6FF-7BF06DC4F5BE}"/>
              </a:ext>
            </a:extLst>
          </p:cNvPr>
          <p:cNvSpPr>
            <a:spLocks noGrp="1"/>
          </p:cNvSpPr>
          <p:nvPr/>
        </p:nvSpPr>
        <p:spPr>
          <a:xfrm>
            <a:off x="658368" y="676656"/>
            <a:ext cx="10927080" cy="58521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05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Eerst beleidsruimte, daarna concrete impact — beide zijn nodig</a:t>
            </a:r>
            <a:endParaRPr sz="205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60F3B9C-ACEB-41A3-9307-C9C9D81F396B}"/>
              </a:ext>
            </a:extLst>
          </p:cNvPr>
          <p:cNvSpPr>
            <a:spLocks noGrp="1"/>
          </p:cNvSpPr>
          <p:nvPr/>
        </p:nvSpPr>
        <p:spPr>
          <a:xfrm>
            <a:off x="658368" y="1353312"/>
            <a:ext cx="1100023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8E83B144-24D6-45AD-BCF1-857EA9A82FE2}"/>
              </a:ext>
            </a:extLst>
          </p:cNvPr>
          <p:cNvSpPr>
            <a:spLocks noGrp="1"/>
          </p:cNvSpPr>
          <p:nvPr/>
        </p:nvSpPr>
        <p:spPr>
          <a:xfrm>
            <a:off x="585216" y="2066544"/>
            <a:ext cx="1408176" cy="2322576"/>
          </a:xfrm>
          <a:prstGeom prst="roundRect">
            <a:avLst>
              <a:gd name="adj" fmla="val 9091"/>
            </a:avLst>
          </a:prstGeom>
          <a:solidFill>
            <a:srgbClr val="F7F1E5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94DD70F-8B2C-419D-8F12-8485E963C19B}"/>
              </a:ext>
            </a:extLst>
          </p:cNvPr>
          <p:cNvSpPr>
            <a:spLocks noGrp="1"/>
          </p:cNvSpPr>
          <p:nvPr/>
        </p:nvSpPr>
        <p:spPr>
          <a:xfrm>
            <a:off x="694944" y="2258568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1</a:t>
            </a:r>
            <a:endParaRPr sz="7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CF1D8D4-D0D5-42F6-8B41-7EFC8C9A0876}"/>
              </a:ext>
            </a:extLst>
          </p:cNvPr>
          <p:cNvSpPr>
            <a:spLocks noGrp="1"/>
          </p:cNvSpPr>
          <p:nvPr/>
        </p:nvSpPr>
        <p:spPr>
          <a:xfrm>
            <a:off x="685800" y="2651760"/>
            <a:ext cx="1188720" cy="47548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21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Vlaams kader</a:t>
            </a:r>
            <a:endParaRPr sz="121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D5FB2B6-8B21-4925-95E8-13AB23F0DD64}"/>
              </a:ext>
            </a:extLst>
          </p:cNvPr>
          <p:cNvSpPr>
            <a:spLocks noGrp="1"/>
          </p:cNvSpPr>
          <p:nvPr/>
        </p:nvSpPr>
        <p:spPr>
          <a:xfrm>
            <a:off x="694944" y="3346704"/>
            <a:ext cx="1188720" cy="640080"/>
          </a:xfrm>
          <a:prstGeom prst="rect">
            <a:avLst/>
          </a:prstGeom>
          <a:noFill/>
        </p:spPr>
        <p:txBody>
          <a:bodyPr wrap="square" lIns="127" tIns="127" rIns="127" bIns="127" anchor="ctr">
            <a:normAutofit/>
          </a:bodyPr>
          <a:lstStyle/>
          <a:p>
            <a:pPr marL="0" indent="0" algn="ctr">
              <a:buNone/>
            </a:pP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welk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hoofdtype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/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benaming</a:t>
            </a:r>
            <a:r>
              <a:rPr sz="75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?</a:t>
            </a:r>
            <a:endParaRPr sz="75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979644AE-31CE-464F-8293-E77504183B29}"/>
              </a:ext>
            </a:extLst>
          </p:cNvPr>
          <p:cNvSpPr>
            <a:spLocks noGrp="1"/>
          </p:cNvSpPr>
          <p:nvPr/>
        </p:nvSpPr>
        <p:spPr>
          <a:xfrm>
            <a:off x="2011680" y="2889504"/>
            <a:ext cx="182880" cy="384048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EF2EC515-C478-48E2-80B3-700C1BF2588B}"/>
              </a:ext>
            </a:extLst>
          </p:cNvPr>
          <p:cNvSpPr>
            <a:spLocks noGrp="1"/>
          </p:cNvSpPr>
          <p:nvPr/>
        </p:nvSpPr>
        <p:spPr>
          <a:xfrm>
            <a:off x="2203704" y="2066544"/>
            <a:ext cx="1408176" cy="2322576"/>
          </a:xfrm>
          <a:prstGeom prst="roundRect">
            <a:avLst>
              <a:gd name="adj" fmla="val 9091"/>
            </a:avLst>
          </a:prstGeom>
          <a:solidFill>
            <a:srgbClr val="ECF2F4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082DC119-16DF-4690-8548-7E29CBB79667}"/>
              </a:ext>
            </a:extLst>
          </p:cNvPr>
          <p:cNvSpPr>
            <a:spLocks noGrp="1"/>
          </p:cNvSpPr>
          <p:nvPr/>
        </p:nvSpPr>
        <p:spPr>
          <a:xfrm>
            <a:off x="2313432" y="2258568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2</a:t>
            </a:r>
            <a:endParaRPr sz="7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7476D1DE-126F-4D28-8056-188B9D928205}"/>
              </a:ext>
            </a:extLst>
          </p:cNvPr>
          <p:cNvSpPr>
            <a:spLocks noGrp="1"/>
          </p:cNvSpPr>
          <p:nvPr/>
        </p:nvSpPr>
        <p:spPr>
          <a:xfrm>
            <a:off x="2304288" y="2651760"/>
            <a:ext cx="1188720" cy="47548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21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Brugs subtype</a:t>
            </a:r>
            <a:endParaRPr sz="121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796F3256-EEC9-434C-90F2-2CB1CF2E7060}"/>
              </a:ext>
            </a:extLst>
          </p:cNvPr>
          <p:cNvSpPr>
            <a:spLocks noGrp="1"/>
          </p:cNvSpPr>
          <p:nvPr/>
        </p:nvSpPr>
        <p:spPr>
          <a:xfrm>
            <a:off x="2313432" y="3346704"/>
            <a:ext cx="1188720" cy="640080"/>
          </a:xfrm>
          <a:prstGeom prst="rect">
            <a:avLst/>
          </a:prstGeom>
          <a:noFill/>
        </p:spPr>
        <p:txBody>
          <a:bodyPr wrap="square" lIns="127" tIns="127" rIns="127" bIns="127" anchor="ctr">
            <a:normAutofit/>
          </a:bodyPr>
          <a:lstStyle/>
          <a:p>
            <a:pPr marL="0" indent="0" algn="ctr">
              <a:buNone/>
            </a:pP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hoe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werkt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het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logies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feitelijk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?</a:t>
            </a:r>
            <a:endParaRPr sz="100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3ACA3C5D-422A-4306-B22F-C68D6F2741CF}"/>
              </a:ext>
            </a:extLst>
          </p:cNvPr>
          <p:cNvSpPr>
            <a:spLocks noGrp="1"/>
          </p:cNvSpPr>
          <p:nvPr/>
        </p:nvSpPr>
        <p:spPr>
          <a:xfrm>
            <a:off x="3630168" y="2889504"/>
            <a:ext cx="182880" cy="384048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B7095299-204D-4AE1-A4F1-BC34450E5004}"/>
              </a:ext>
            </a:extLst>
          </p:cNvPr>
          <p:cNvSpPr>
            <a:spLocks noGrp="1"/>
          </p:cNvSpPr>
          <p:nvPr/>
        </p:nvSpPr>
        <p:spPr>
          <a:xfrm>
            <a:off x="3822192" y="2066544"/>
            <a:ext cx="1408176" cy="2322576"/>
          </a:xfrm>
          <a:prstGeom prst="roundRect">
            <a:avLst>
              <a:gd name="adj" fmla="val 9091"/>
            </a:avLst>
          </a:prstGeom>
          <a:solidFill>
            <a:srgbClr val="EDF3ED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82068772-828F-474D-87A6-FF53F31C3E88}"/>
              </a:ext>
            </a:extLst>
          </p:cNvPr>
          <p:cNvSpPr>
            <a:spLocks noGrp="1"/>
          </p:cNvSpPr>
          <p:nvPr/>
        </p:nvSpPr>
        <p:spPr>
          <a:xfrm>
            <a:off x="3931920" y="2258568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3</a:t>
            </a:r>
            <a:endParaRPr sz="70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46E2EB53-D201-439D-BA2C-2260C9509E95}"/>
              </a:ext>
            </a:extLst>
          </p:cNvPr>
          <p:cNvSpPr>
            <a:spLocks noGrp="1"/>
          </p:cNvSpPr>
          <p:nvPr/>
        </p:nvSpPr>
        <p:spPr>
          <a:xfrm>
            <a:off x="3922776" y="2651760"/>
            <a:ext cx="1188720" cy="47548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21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Zone</a:t>
            </a:r>
            <a:endParaRPr sz="121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35DF6049-6C45-44B6-AA22-A4D97DA9D577}"/>
              </a:ext>
            </a:extLst>
          </p:cNvPr>
          <p:cNvSpPr>
            <a:spLocks noGrp="1"/>
          </p:cNvSpPr>
          <p:nvPr/>
        </p:nvSpPr>
        <p:spPr>
          <a:xfrm>
            <a:off x="3931920" y="3346704"/>
            <a:ext cx="1188720" cy="640080"/>
          </a:xfrm>
          <a:prstGeom prst="rect">
            <a:avLst/>
          </a:prstGeom>
          <a:noFill/>
        </p:spPr>
        <p:txBody>
          <a:bodyPr wrap="square" lIns="127" tIns="127" rIns="127" bIns="127" anchor="ctr">
            <a:normAutofit/>
          </a:bodyPr>
          <a:lstStyle/>
          <a:p>
            <a:pPr marL="0" indent="0" algn="ctr">
              <a:buNone/>
            </a:pPr>
            <a:r>
              <a:rPr sz="1000" dirty="0" err="1">
                <a:solidFill>
                  <a:srgbClr val="66635E"/>
                </a:solidFill>
                <a:latin typeface="Aptos"/>
              </a:rPr>
              <a:t>welke</a:t>
            </a:r>
            <a:r>
              <a:rPr sz="1000" dirty="0">
                <a:solidFill>
                  <a:srgbClr val="66635E"/>
                </a:solidFill>
                <a:latin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</a:rPr>
              <a:t>draagkracht</a:t>
            </a:r>
            <a:r>
              <a:rPr sz="1000" dirty="0">
                <a:solidFill>
                  <a:srgbClr val="66635E"/>
                </a:solidFill>
                <a:latin typeface="Aptos"/>
              </a:rPr>
              <a:t> / </a:t>
            </a:r>
            <a:r>
              <a:rPr sz="1000" dirty="0" err="1">
                <a:solidFill>
                  <a:srgbClr val="66635E"/>
                </a:solidFill>
                <a:latin typeface="Aptos"/>
              </a:rPr>
              <a:t>beleidsdoel</a:t>
            </a:r>
            <a:r>
              <a:rPr sz="1000" dirty="0">
                <a:solidFill>
                  <a:srgbClr val="66635E"/>
                </a:solidFill>
                <a:latin typeface="Aptos"/>
              </a:rPr>
              <a:t>?</a:t>
            </a:r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B231814F-2843-4A56-B890-35D6F6B49A63}"/>
              </a:ext>
            </a:extLst>
          </p:cNvPr>
          <p:cNvSpPr>
            <a:spLocks noGrp="1"/>
          </p:cNvSpPr>
          <p:nvPr/>
        </p:nvSpPr>
        <p:spPr>
          <a:xfrm>
            <a:off x="5248656" y="2889504"/>
            <a:ext cx="182880" cy="384048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A1402DCE-D57C-45BE-8FDF-0FE604616BCA}"/>
              </a:ext>
            </a:extLst>
          </p:cNvPr>
          <p:cNvSpPr>
            <a:spLocks noGrp="1"/>
          </p:cNvSpPr>
          <p:nvPr/>
        </p:nvSpPr>
        <p:spPr>
          <a:xfrm>
            <a:off x="5440680" y="2066544"/>
            <a:ext cx="1408176" cy="2322576"/>
          </a:xfrm>
          <a:prstGeom prst="roundRect">
            <a:avLst>
              <a:gd name="adj" fmla="val 9091"/>
            </a:avLst>
          </a:prstGeom>
          <a:solidFill>
            <a:srgbClr val="F8EEE0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D965BA5A-4583-4FE0-8A8D-82DDEFD73D7B}"/>
              </a:ext>
            </a:extLst>
          </p:cNvPr>
          <p:cNvSpPr>
            <a:spLocks noGrp="1"/>
          </p:cNvSpPr>
          <p:nvPr/>
        </p:nvSpPr>
        <p:spPr>
          <a:xfrm>
            <a:off x="5550408" y="2258568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4</a:t>
            </a:r>
            <a:endParaRPr sz="70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7FFCCA12-4E81-44DA-92F6-37F4814A6585}"/>
              </a:ext>
            </a:extLst>
          </p:cNvPr>
          <p:cNvSpPr>
            <a:spLocks noGrp="1"/>
          </p:cNvSpPr>
          <p:nvPr/>
        </p:nvSpPr>
        <p:spPr>
          <a:xfrm>
            <a:off x="5541264" y="2651760"/>
            <a:ext cx="1188720" cy="47548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21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Planvoorraad</a:t>
            </a:r>
            <a:endParaRPr sz="121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142C0108-C475-4DA0-AE0E-FBED58A102A0}"/>
              </a:ext>
            </a:extLst>
          </p:cNvPr>
          <p:cNvSpPr>
            <a:spLocks noGrp="1"/>
          </p:cNvSpPr>
          <p:nvPr/>
        </p:nvSpPr>
        <p:spPr>
          <a:xfrm>
            <a:off x="5550408" y="3346704"/>
            <a:ext cx="1188720" cy="640080"/>
          </a:xfrm>
          <a:prstGeom prst="rect">
            <a:avLst/>
          </a:prstGeom>
          <a:noFill/>
        </p:spPr>
        <p:txBody>
          <a:bodyPr wrap="square" lIns="127" tIns="127" rIns="127" bIns="127" anchor="ctr">
            <a:normAutofit/>
          </a:bodyPr>
          <a:lstStyle/>
          <a:p>
            <a:pPr marL="0" indent="0" algn="ctr">
              <a:buNone/>
            </a:pPr>
            <a:r>
              <a:rPr sz="1000" dirty="0" err="1">
                <a:solidFill>
                  <a:srgbClr val="66635E"/>
                </a:solidFill>
                <a:latin typeface="Aptos"/>
              </a:rPr>
              <a:t>ruimte</a:t>
            </a:r>
            <a:r>
              <a:rPr sz="1000" dirty="0">
                <a:solidFill>
                  <a:srgbClr val="66635E"/>
                </a:solidFill>
                <a:latin typeface="Aptos"/>
              </a:rPr>
              <a:t> in </a:t>
            </a:r>
            <a:r>
              <a:rPr sz="1000" dirty="0" err="1">
                <a:solidFill>
                  <a:srgbClr val="66635E"/>
                </a:solidFill>
                <a:latin typeface="Aptos"/>
              </a:rPr>
              <a:t>totaal</a:t>
            </a:r>
            <a:r>
              <a:rPr sz="1000" dirty="0">
                <a:solidFill>
                  <a:srgbClr val="66635E"/>
                </a:solidFill>
                <a:latin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</a:rPr>
              <a:t>én</a:t>
            </a:r>
            <a:r>
              <a:rPr sz="1000" dirty="0">
                <a:solidFill>
                  <a:srgbClr val="66635E"/>
                </a:solidFill>
                <a:latin typeface="Aptos"/>
              </a:rPr>
              <a:t> subtype?</a:t>
            </a:r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FBE4B425-AE5E-4A9A-9D78-0C423143C1D1}"/>
              </a:ext>
            </a:extLst>
          </p:cNvPr>
          <p:cNvSpPr>
            <a:spLocks noGrp="1"/>
          </p:cNvSpPr>
          <p:nvPr/>
        </p:nvSpPr>
        <p:spPr>
          <a:xfrm>
            <a:off x="6867144" y="2889504"/>
            <a:ext cx="182880" cy="384048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63435698-4617-4976-8D09-A0ADBD1A78F4}"/>
              </a:ext>
            </a:extLst>
          </p:cNvPr>
          <p:cNvSpPr>
            <a:spLocks noGrp="1"/>
          </p:cNvSpPr>
          <p:nvPr/>
        </p:nvSpPr>
        <p:spPr>
          <a:xfrm>
            <a:off x="7059168" y="2066544"/>
            <a:ext cx="1408176" cy="2322576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DF2610E9-5A36-4691-9329-19654C057429}"/>
              </a:ext>
            </a:extLst>
          </p:cNvPr>
          <p:cNvSpPr>
            <a:spLocks noGrp="1"/>
          </p:cNvSpPr>
          <p:nvPr/>
        </p:nvSpPr>
        <p:spPr>
          <a:xfrm>
            <a:off x="7168896" y="2258568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5</a:t>
            </a:r>
            <a:endParaRPr sz="70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74921A85-89A0-471A-8E76-A4EA98D3348A}"/>
              </a:ext>
            </a:extLst>
          </p:cNvPr>
          <p:cNvSpPr>
            <a:spLocks noGrp="1"/>
          </p:cNvSpPr>
          <p:nvPr/>
        </p:nvSpPr>
        <p:spPr>
          <a:xfrm>
            <a:off x="7159752" y="2651760"/>
            <a:ext cx="1188720" cy="47548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21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Impacttoets</a:t>
            </a:r>
            <a:endParaRPr sz="121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BDF3BF7B-0F04-466B-A206-D6ADA7112E18}"/>
              </a:ext>
            </a:extLst>
          </p:cNvPr>
          <p:cNvSpPr>
            <a:spLocks noGrp="1"/>
          </p:cNvSpPr>
          <p:nvPr/>
        </p:nvSpPr>
        <p:spPr>
          <a:xfrm>
            <a:off x="7168896" y="3346704"/>
            <a:ext cx="1188720" cy="640080"/>
          </a:xfrm>
          <a:prstGeom prst="rect">
            <a:avLst/>
          </a:prstGeom>
          <a:noFill/>
        </p:spPr>
        <p:txBody>
          <a:bodyPr wrap="square" lIns="127" tIns="127" rIns="127" bIns="127" anchor="ctr">
            <a:normAutofit/>
          </a:bodyPr>
          <a:lstStyle/>
          <a:p>
            <a:pPr marL="0" indent="0" algn="ctr">
              <a:buNone/>
            </a:pPr>
            <a:r>
              <a:rPr sz="1000" dirty="0" err="1">
                <a:solidFill>
                  <a:srgbClr val="66635E"/>
                </a:solidFill>
                <a:latin typeface="Aptos"/>
              </a:rPr>
              <a:t>zelfde</a:t>
            </a:r>
            <a:r>
              <a:rPr sz="1000" dirty="0">
                <a:solidFill>
                  <a:srgbClr val="66635E"/>
                </a:solidFill>
                <a:latin typeface="Aptos"/>
              </a:rPr>
              <a:t> criteria </a:t>
            </a:r>
            <a:r>
              <a:rPr sz="1000" dirty="0" err="1">
                <a:solidFill>
                  <a:srgbClr val="66635E"/>
                </a:solidFill>
                <a:latin typeface="Aptos"/>
              </a:rPr>
              <a:t>voor</a:t>
            </a:r>
            <a:r>
              <a:rPr sz="1000" dirty="0">
                <a:solidFill>
                  <a:srgbClr val="66635E"/>
                </a:solidFill>
                <a:latin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</a:rPr>
              <a:t>iedereen</a:t>
            </a:r>
            <a:endParaRPr sz="1000" dirty="0">
              <a:solidFill>
                <a:srgbClr val="66635E"/>
              </a:solidFill>
              <a:latin typeface="Aptos"/>
            </a:endParaRPr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E74A3866-2B6C-49BF-AB55-D54CF80E96B1}"/>
              </a:ext>
            </a:extLst>
          </p:cNvPr>
          <p:cNvSpPr>
            <a:spLocks noGrp="1"/>
          </p:cNvSpPr>
          <p:nvPr/>
        </p:nvSpPr>
        <p:spPr>
          <a:xfrm>
            <a:off x="8485632" y="2889504"/>
            <a:ext cx="182880" cy="384048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7DFF2D51-DC3E-4A3F-90EE-869ED205F98B}"/>
              </a:ext>
            </a:extLst>
          </p:cNvPr>
          <p:cNvSpPr>
            <a:spLocks noGrp="1"/>
          </p:cNvSpPr>
          <p:nvPr/>
        </p:nvSpPr>
        <p:spPr>
          <a:xfrm>
            <a:off x="8677656" y="2066544"/>
            <a:ext cx="1408176" cy="2322576"/>
          </a:xfrm>
          <a:prstGeom prst="roundRect">
            <a:avLst>
              <a:gd name="adj" fmla="val 9091"/>
            </a:avLst>
          </a:prstGeom>
          <a:solidFill>
            <a:srgbClr val="ECF2F4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A5A68C44-0F46-4954-8432-918493747370}"/>
              </a:ext>
            </a:extLst>
          </p:cNvPr>
          <p:cNvSpPr>
            <a:spLocks noGrp="1"/>
          </p:cNvSpPr>
          <p:nvPr/>
        </p:nvSpPr>
        <p:spPr>
          <a:xfrm>
            <a:off x="8787384" y="2258568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6</a:t>
            </a:r>
            <a:endParaRPr sz="70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8DF8E7EE-40F0-4A14-BB7D-EAA174705738}"/>
              </a:ext>
            </a:extLst>
          </p:cNvPr>
          <p:cNvSpPr>
            <a:spLocks noGrp="1"/>
          </p:cNvSpPr>
          <p:nvPr/>
        </p:nvSpPr>
        <p:spPr>
          <a:xfrm>
            <a:off x="8778240" y="2651760"/>
            <a:ext cx="1188720" cy="47548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21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Mitigeren</a:t>
            </a:r>
            <a:endParaRPr sz="1210"/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F0414CE4-A366-4B52-8ADF-D56989BAE580}"/>
              </a:ext>
            </a:extLst>
          </p:cNvPr>
          <p:cNvSpPr>
            <a:spLocks noGrp="1"/>
          </p:cNvSpPr>
          <p:nvPr/>
        </p:nvSpPr>
        <p:spPr>
          <a:xfrm>
            <a:off x="8787384" y="3346704"/>
            <a:ext cx="1188720" cy="640080"/>
          </a:xfrm>
          <a:prstGeom prst="rect">
            <a:avLst/>
          </a:prstGeom>
          <a:noFill/>
        </p:spPr>
        <p:txBody>
          <a:bodyPr wrap="square" lIns="127" tIns="127" rIns="127" bIns="127" anchor="ctr">
            <a:normAutofit fontScale="92500"/>
          </a:bodyPr>
          <a:lstStyle/>
          <a:p>
            <a:pPr marL="0" indent="0" algn="ctr">
              <a:buNone/>
            </a:pPr>
            <a:r>
              <a:rPr lang="nl-BE" sz="1000" dirty="0">
                <a:solidFill>
                  <a:srgbClr val="66635E"/>
                </a:solidFill>
                <a:latin typeface="Aptos"/>
              </a:rPr>
              <a:t>Met welke flankerende </a:t>
            </a:r>
            <a:r>
              <a:rPr lang="nl-BE" sz="1000" dirty="0" err="1">
                <a:solidFill>
                  <a:srgbClr val="66635E"/>
                </a:solidFill>
                <a:latin typeface="Aptos"/>
              </a:rPr>
              <a:t>maaregelen</a:t>
            </a:r>
            <a:r>
              <a:rPr lang="nl-BE" sz="1000" dirty="0">
                <a:solidFill>
                  <a:srgbClr val="66635E"/>
                </a:solidFill>
                <a:latin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</a:rPr>
              <a:t>kan</a:t>
            </a:r>
            <a:r>
              <a:rPr sz="1000" dirty="0">
                <a:solidFill>
                  <a:srgbClr val="66635E"/>
                </a:solidFill>
                <a:latin typeface="Aptos"/>
              </a:rPr>
              <a:t> impact </a:t>
            </a:r>
            <a:r>
              <a:rPr sz="1000" dirty="0" err="1">
                <a:solidFill>
                  <a:srgbClr val="66635E"/>
                </a:solidFill>
                <a:latin typeface="Aptos"/>
              </a:rPr>
              <a:t>worden</a:t>
            </a:r>
            <a:r>
              <a:rPr sz="1000" dirty="0">
                <a:solidFill>
                  <a:srgbClr val="66635E"/>
                </a:solidFill>
                <a:latin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</a:rPr>
              <a:t>beperkt</a:t>
            </a:r>
            <a:r>
              <a:rPr sz="1000" dirty="0">
                <a:solidFill>
                  <a:srgbClr val="66635E"/>
                </a:solidFill>
                <a:latin typeface="Aptos"/>
              </a:rPr>
              <a:t>?</a:t>
            </a:r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CD86FE12-CC90-4B0F-98FF-2BC8748F5FA6}"/>
              </a:ext>
            </a:extLst>
          </p:cNvPr>
          <p:cNvSpPr>
            <a:spLocks noGrp="1"/>
          </p:cNvSpPr>
          <p:nvPr/>
        </p:nvSpPr>
        <p:spPr>
          <a:xfrm>
            <a:off x="10104120" y="2889504"/>
            <a:ext cx="182880" cy="384048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146F19D5-A035-46CC-AF7F-4398DD111E68}"/>
              </a:ext>
            </a:extLst>
          </p:cNvPr>
          <p:cNvSpPr>
            <a:spLocks noGrp="1"/>
          </p:cNvSpPr>
          <p:nvPr/>
        </p:nvSpPr>
        <p:spPr>
          <a:xfrm>
            <a:off x="10296144" y="2066544"/>
            <a:ext cx="1408176" cy="2322576"/>
          </a:xfrm>
          <a:prstGeom prst="roundRect">
            <a:avLst>
              <a:gd name="adj" fmla="val 9091"/>
            </a:avLst>
          </a:prstGeom>
          <a:solidFill>
            <a:srgbClr val="EDF3ED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77DACBCE-B02C-4ACA-9DC2-6D7A9280C0B7}"/>
              </a:ext>
            </a:extLst>
          </p:cNvPr>
          <p:cNvSpPr>
            <a:spLocks noGrp="1"/>
          </p:cNvSpPr>
          <p:nvPr/>
        </p:nvSpPr>
        <p:spPr>
          <a:xfrm>
            <a:off x="10405872" y="2258568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7</a:t>
            </a:r>
            <a:endParaRPr sz="700"/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40BD1EB0-5EC2-4A7E-ACA1-7638AAA16F8E}"/>
              </a:ext>
            </a:extLst>
          </p:cNvPr>
          <p:cNvSpPr>
            <a:spLocks noGrp="1"/>
          </p:cNvSpPr>
          <p:nvPr/>
        </p:nvSpPr>
        <p:spPr>
          <a:xfrm>
            <a:off x="10396728" y="2651760"/>
            <a:ext cx="1188720" cy="47548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21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Beslissen</a:t>
            </a:r>
            <a:endParaRPr sz="1210"/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0AE94647-F21C-4702-8961-FA9C442FFEAE}"/>
              </a:ext>
            </a:extLst>
          </p:cNvPr>
          <p:cNvSpPr>
            <a:spLocks noGrp="1"/>
          </p:cNvSpPr>
          <p:nvPr/>
        </p:nvSpPr>
        <p:spPr>
          <a:xfrm>
            <a:off x="10405872" y="3346704"/>
            <a:ext cx="1188720" cy="640080"/>
          </a:xfrm>
          <a:prstGeom prst="rect">
            <a:avLst/>
          </a:prstGeom>
          <a:noFill/>
        </p:spPr>
        <p:txBody>
          <a:bodyPr wrap="square" lIns="127" tIns="127" rIns="127" bIns="127" anchor="ctr">
            <a:normAutofit/>
          </a:bodyPr>
          <a:lstStyle/>
          <a:p>
            <a:pPr marL="0" indent="0" algn="ctr">
              <a:buNone/>
            </a:pPr>
            <a:r>
              <a:rPr sz="1000" dirty="0" err="1">
                <a:solidFill>
                  <a:srgbClr val="66635E"/>
                </a:solidFill>
                <a:latin typeface="Aptos"/>
              </a:rPr>
              <a:t>toelaten</a:t>
            </a:r>
            <a:r>
              <a:rPr sz="1000" dirty="0">
                <a:solidFill>
                  <a:srgbClr val="66635E"/>
                </a:solidFill>
                <a:latin typeface="Aptos"/>
              </a:rPr>
              <a:t> · </a:t>
            </a:r>
            <a:r>
              <a:rPr sz="1000" dirty="0" err="1">
                <a:solidFill>
                  <a:srgbClr val="66635E"/>
                </a:solidFill>
                <a:latin typeface="Aptos"/>
              </a:rPr>
              <a:t>beperken</a:t>
            </a:r>
            <a:r>
              <a:rPr sz="1000" dirty="0">
                <a:solidFill>
                  <a:srgbClr val="66635E"/>
                </a:solidFill>
                <a:latin typeface="Aptos"/>
              </a:rPr>
              <a:t> · </a:t>
            </a:r>
            <a:r>
              <a:rPr sz="1000" dirty="0" err="1">
                <a:solidFill>
                  <a:srgbClr val="66635E"/>
                </a:solidFill>
                <a:latin typeface="Aptos"/>
              </a:rPr>
              <a:t>vervangen</a:t>
            </a:r>
            <a:r>
              <a:rPr sz="1000" dirty="0">
                <a:solidFill>
                  <a:srgbClr val="66635E"/>
                </a:solidFill>
                <a:latin typeface="Aptos"/>
              </a:rPr>
              <a:t> · </a:t>
            </a:r>
            <a:r>
              <a:rPr sz="1000" dirty="0" err="1">
                <a:solidFill>
                  <a:srgbClr val="66635E"/>
                </a:solidFill>
                <a:latin typeface="Aptos"/>
              </a:rPr>
              <a:t>weigeren</a:t>
            </a:r>
            <a:endParaRPr sz="1000" dirty="0">
              <a:solidFill>
                <a:srgbClr val="66635E"/>
              </a:solidFill>
              <a:latin typeface="Aptos"/>
            </a:endParaRPr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FA6BC0B5-B2D5-4C99-9CF4-049C3275E21B}"/>
              </a:ext>
            </a:extLst>
          </p:cNvPr>
          <p:cNvSpPr>
            <a:spLocks noGrp="1"/>
          </p:cNvSpPr>
          <p:nvPr/>
        </p:nvSpPr>
        <p:spPr>
          <a:xfrm>
            <a:off x="713232" y="4892040"/>
            <a:ext cx="10881360" cy="585216"/>
          </a:xfrm>
          <a:prstGeom prst="roundRect">
            <a:avLst>
              <a:gd name="adj" fmla="val 9375"/>
            </a:avLst>
          </a:prstGeom>
          <a:solidFill>
            <a:srgbClr val="1F1F1F"/>
          </a:solidFill>
          <a:ln w="12700">
            <a:solidFill>
              <a:srgbClr val="1F1F1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0" name="Text 38">
            <a:extLst>
              <a:ext uri="{FF2B5EF4-FFF2-40B4-BE49-F238E27FC236}">
                <a16:creationId xmlns:a16="http://schemas.microsoft.com/office/drawing/2014/main" id="{3CF975E5-71E7-491B-860E-A962F50F1B05}"/>
              </a:ext>
            </a:extLst>
          </p:cNvPr>
          <p:cNvSpPr>
            <a:spLocks noGrp="1"/>
          </p:cNvSpPr>
          <p:nvPr/>
        </p:nvSpPr>
        <p:spPr>
          <a:xfrm>
            <a:off x="932688" y="4965192"/>
            <a:ext cx="10424160" cy="457200"/>
          </a:xfrm>
          <a:prstGeom prst="rect">
            <a:avLst/>
          </a:prstGeom>
          <a:noFill/>
        </p:spPr>
        <p:txBody>
          <a:bodyPr wrap="square" lIns="254" tIns="254" rIns="254" bIns="254" anchor="ctr"/>
          <a:lstStyle/>
          <a:p>
            <a:pPr marL="0" indent="0" algn="ctr">
              <a:buNone/>
            </a:pPr>
            <a:r>
              <a:rPr sz="108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Vrije capaciteit is geen vergunning; een goede impactscore creëert geen capaciteit.</a:t>
            </a:r>
            <a:endParaRPr sz="1080"/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AFB9D6B1-23FB-414F-97A2-95DC5D7A9AE2}"/>
              </a:ext>
            </a:extLst>
          </p:cNvPr>
          <p:cNvSpPr>
            <a:spLocks noGrp="1"/>
          </p:cNvSpPr>
          <p:nvPr/>
        </p:nvSpPr>
        <p:spPr>
          <a:xfrm>
            <a:off x="914400" y="5586984"/>
            <a:ext cx="1046988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740" b="1">
                <a:solidFill>
                  <a:srgbClr val="B72A2E"/>
                </a:solidFill>
                <a:latin typeface="Aptos"/>
                <a:ea typeface="Aptos"/>
                <a:cs typeface="Aptos"/>
              </a:rPr>
              <a:t>De eindbeslissing volgt uit beide toetsen en wordt transparant en proportioneel gemotiveerd.</a:t>
            </a:r>
            <a:endParaRPr sz="740"/>
          </a:p>
        </p:txBody>
      </p:sp>
      <p:sp>
        <p:nvSpPr>
          <p:cNvPr id="42" name="Slide Number Placeholder 0">
            <a:extLst>
              <a:ext uri="{FF2B5EF4-FFF2-40B4-BE49-F238E27FC236}">
                <a16:creationId xmlns:a16="http://schemas.microsoft.com/office/drawing/2014/main" id="{C03194FA-8D9A-411E-890F-8A52045E66B0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475720" y="6492240"/>
            <a:ext cx="320040" cy="16459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720">
                <a:solidFill>
                  <a:srgbClr val="66635E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>
              <a:buNone/>
            </a:pPr>
            <a:fld id="{4DB16885-0D3F-A391-B669-3211DB3B26E8}" type="slidenum">
              <a:rPr b="0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9476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31BD38A-7482-42DE-92A4-6B1462FC9373}"/>
              </a:ext>
            </a:extLst>
          </p:cNvPr>
          <p:cNvSpPr>
            <a:spLocks noGrp="1"/>
          </p:cNvSpPr>
          <p:nvPr/>
        </p:nvSpPr>
        <p:spPr>
          <a:xfrm>
            <a:off x="658368" y="301752"/>
            <a:ext cx="548640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lang="nl-BE"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11</a:t>
            </a:r>
            <a:r>
              <a:rPr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 · VAN MODEL NAAR PRAKTIJK</a:t>
            </a:r>
            <a:endParaRPr sz="7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D89BDBE-C35C-48ED-BE6E-228BAE6C0D13}"/>
              </a:ext>
            </a:extLst>
          </p:cNvPr>
          <p:cNvSpPr>
            <a:spLocks noGrp="1"/>
          </p:cNvSpPr>
          <p:nvPr/>
        </p:nvSpPr>
        <p:spPr>
          <a:xfrm>
            <a:off x="658368" y="676656"/>
            <a:ext cx="10927080" cy="58521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05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Start met een bestuurlijke pilot: test, leer en veranker</a:t>
            </a:r>
            <a:endParaRPr sz="205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79008AB-84FF-418E-8792-9D5A9CDB6EED}"/>
              </a:ext>
            </a:extLst>
          </p:cNvPr>
          <p:cNvSpPr>
            <a:spLocks noGrp="1"/>
          </p:cNvSpPr>
          <p:nvPr/>
        </p:nvSpPr>
        <p:spPr>
          <a:xfrm>
            <a:off x="658368" y="1353312"/>
            <a:ext cx="1100023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7DFB6313-73BD-4CB9-93B7-AE4A709CF59B}"/>
              </a:ext>
            </a:extLst>
          </p:cNvPr>
          <p:cNvSpPr>
            <a:spLocks noGrp="1"/>
          </p:cNvSpPr>
          <p:nvPr/>
        </p:nvSpPr>
        <p:spPr>
          <a:xfrm>
            <a:off x="749808" y="1901952"/>
            <a:ext cx="2523744" cy="2468880"/>
          </a:xfrm>
          <a:prstGeom prst="roundRect">
            <a:avLst>
              <a:gd name="adj" fmla="val 5926"/>
            </a:avLst>
          </a:prstGeom>
          <a:solidFill>
            <a:srgbClr val="ECF2F4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35CCCED-334B-435D-A14A-7DF6D5BCF23A}"/>
              </a:ext>
            </a:extLst>
          </p:cNvPr>
          <p:cNvSpPr>
            <a:spLocks noGrp="1"/>
          </p:cNvSpPr>
          <p:nvPr/>
        </p:nvSpPr>
        <p:spPr>
          <a:xfrm>
            <a:off x="914400" y="2103120"/>
            <a:ext cx="310896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405C69"/>
                </a:solidFill>
                <a:latin typeface="Aptos"/>
                <a:ea typeface="Aptos"/>
                <a:cs typeface="Aptos"/>
              </a:rPr>
              <a:t>01</a:t>
            </a:r>
            <a:endParaRPr sz="7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5B2AA2E-D7C7-4578-8017-4F761A9E0FA1}"/>
              </a:ext>
            </a:extLst>
          </p:cNvPr>
          <p:cNvSpPr>
            <a:spLocks noGrp="1"/>
          </p:cNvSpPr>
          <p:nvPr/>
        </p:nvSpPr>
        <p:spPr>
          <a:xfrm>
            <a:off x="914400" y="2459736"/>
            <a:ext cx="2121408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Datafundament</a:t>
            </a:r>
            <a:endParaRPr sz="145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5D227C4C-C86A-4D0F-B9B0-0809D36B9FFD}"/>
              </a:ext>
            </a:extLst>
          </p:cNvPr>
          <p:cNvSpPr>
            <a:spLocks noGrp="1"/>
          </p:cNvSpPr>
          <p:nvPr/>
        </p:nvSpPr>
        <p:spPr>
          <a:xfrm>
            <a:off x="914400" y="2971800"/>
            <a:ext cx="217627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21B6E9C4-3C80-49F2-837E-4405C2DA0146}"/>
              </a:ext>
            </a:extLst>
          </p:cNvPr>
          <p:cNvSpPr>
            <a:spLocks noGrp="1"/>
          </p:cNvSpPr>
          <p:nvPr/>
        </p:nvSpPr>
        <p:spPr>
          <a:xfrm>
            <a:off x="914400" y="3182112"/>
            <a:ext cx="2103120" cy="896112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pPr marL="0" indent="0">
              <a:buNone/>
            </a:pP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maak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een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nulmeting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van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logies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,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bedden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, subtypes,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vergunningen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,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activiteit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en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zone</a:t>
            </a:r>
            <a:endParaRPr sz="100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641F7711-9DB1-411B-9C9B-8C250891D95B}"/>
              </a:ext>
            </a:extLst>
          </p:cNvPr>
          <p:cNvSpPr>
            <a:spLocks noGrp="1"/>
          </p:cNvSpPr>
          <p:nvPr/>
        </p:nvSpPr>
        <p:spPr>
          <a:xfrm>
            <a:off x="3300984" y="2862072"/>
            <a:ext cx="182880" cy="384048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7B83778-4C20-465B-AC08-111B55A47955}"/>
              </a:ext>
            </a:extLst>
          </p:cNvPr>
          <p:cNvSpPr>
            <a:spLocks noGrp="1"/>
          </p:cNvSpPr>
          <p:nvPr/>
        </p:nvSpPr>
        <p:spPr>
          <a:xfrm>
            <a:off x="3520440" y="1901952"/>
            <a:ext cx="2523744" cy="2468880"/>
          </a:xfrm>
          <a:prstGeom prst="roundRect">
            <a:avLst>
              <a:gd name="adj" fmla="val 5926"/>
            </a:avLst>
          </a:prstGeom>
          <a:solidFill>
            <a:srgbClr val="EDF3ED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492FE6E3-5571-4BA9-8C26-7218AFA4EC39}"/>
              </a:ext>
            </a:extLst>
          </p:cNvPr>
          <p:cNvSpPr>
            <a:spLocks noGrp="1"/>
          </p:cNvSpPr>
          <p:nvPr/>
        </p:nvSpPr>
        <p:spPr>
          <a:xfrm>
            <a:off x="3685032" y="2103120"/>
            <a:ext cx="310896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52684F"/>
                </a:solidFill>
                <a:latin typeface="Aptos"/>
                <a:ea typeface="Aptos"/>
                <a:cs typeface="Aptos"/>
              </a:rPr>
              <a:t>02</a:t>
            </a:r>
            <a:endParaRPr sz="7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C8644E9-850C-4862-B178-05ABB85751DD}"/>
              </a:ext>
            </a:extLst>
          </p:cNvPr>
          <p:cNvSpPr>
            <a:spLocks noGrp="1"/>
          </p:cNvSpPr>
          <p:nvPr/>
        </p:nvSpPr>
        <p:spPr>
          <a:xfrm>
            <a:off x="3685032" y="2459736"/>
            <a:ext cx="2121408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Co-design</a:t>
            </a:r>
            <a:endParaRPr sz="145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35146B7E-45C6-4422-8D55-1135369E347D}"/>
              </a:ext>
            </a:extLst>
          </p:cNvPr>
          <p:cNvSpPr>
            <a:spLocks noGrp="1"/>
          </p:cNvSpPr>
          <p:nvPr/>
        </p:nvSpPr>
        <p:spPr>
          <a:xfrm>
            <a:off x="3685032" y="2971800"/>
            <a:ext cx="217627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C7D75818-C939-434D-B20A-28D3159C3C74}"/>
              </a:ext>
            </a:extLst>
          </p:cNvPr>
          <p:cNvSpPr>
            <a:spLocks noGrp="1"/>
          </p:cNvSpPr>
          <p:nvPr/>
        </p:nvSpPr>
        <p:spPr>
          <a:xfrm>
            <a:off x="3685032" y="3182112"/>
            <a:ext cx="2103120" cy="896112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pPr marL="0" indent="0">
              <a:buNone/>
            </a:pP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werk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definities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, zones,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impactcriteria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en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procedures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uit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met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diensten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, sector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en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bewoners</a:t>
            </a:r>
            <a:endParaRPr sz="1000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E32DF9BC-9BE3-448E-A81E-4ED107008351}"/>
              </a:ext>
            </a:extLst>
          </p:cNvPr>
          <p:cNvSpPr>
            <a:spLocks noGrp="1"/>
          </p:cNvSpPr>
          <p:nvPr/>
        </p:nvSpPr>
        <p:spPr>
          <a:xfrm>
            <a:off x="6071616" y="2862072"/>
            <a:ext cx="182880" cy="384048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C66710EF-CB61-423D-A96D-25DBEF5034E0}"/>
              </a:ext>
            </a:extLst>
          </p:cNvPr>
          <p:cNvSpPr>
            <a:spLocks noGrp="1"/>
          </p:cNvSpPr>
          <p:nvPr/>
        </p:nvSpPr>
        <p:spPr>
          <a:xfrm>
            <a:off x="6291072" y="1901952"/>
            <a:ext cx="2523744" cy="2468880"/>
          </a:xfrm>
          <a:prstGeom prst="roundRect">
            <a:avLst>
              <a:gd name="adj" fmla="val 5926"/>
            </a:avLst>
          </a:prstGeom>
          <a:solidFill>
            <a:srgbClr val="F7F1E5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858C05BE-BACA-4968-8EEA-7DD09A6901B1}"/>
              </a:ext>
            </a:extLst>
          </p:cNvPr>
          <p:cNvSpPr>
            <a:spLocks noGrp="1"/>
          </p:cNvSpPr>
          <p:nvPr/>
        </p:nvSpPr>
        <p:spPr>
          <a:xfrm>
            <a:off x="6455664" y="2103120"/>
            <a:ext cx="310896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03</a:t>
            </a:r>
            <a:endParaRPr sz="7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B37D0E0F-584B-4782-B07E-0CB35950D0FB}"/>
              </a:ext>
            </a:extLst>
          </p:cNvPr>
          <p:cNvSpPr>
            <a:spLocks noGrp="1"/>
          </p:cNvSpPr>
          <p:nvPr/>
        </p:nvSpPr>
        <p:spPr>
          <a:xfrm>
            <a:off x="6455664" y="2459736"/>
            <a:ext cx="2121408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Pilottoets</a:t>
            </a:r>
            <a:endParaRPr sz="145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C724F909-7952-492F-A249-E7FCBE3B8D4E}"/>
              </a:ext>
            </a:extLst>
          </p:cNvPr>
          <p:cNvSpPr>
            <a:spLocks noGrp="1"/>
          </p:cNvSpPr>
          <p:nvPr/>
        </p:nvSpPr>
        <p:spPr>
          <a:xfrm>
            <a:off x="6455664" y="2971800"/>
            <a:ext cx="217627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F466CC0F-F54A-4B60-ADB1-A25717B733BE}"/>
              </a:ext>
            </a:extLst>
          </p:cNvPr>
          <p:cNvSpPr>
            <a:spLocks noGrp="1"/>
          </p:cNvSpPr>
          <p:nvPr/>
        </p:nvSpPr>
        <p:spPr>
          <a:xfrm>
            <a:off x="6455664" y="3182112"/>
            <a:ext cx="2103120" cy="896112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pPr marL="0" indent="0">
              <a:buNone/>
            </a:pP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test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representatieve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bestaande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en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nieuwe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dossiers;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registreer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grensgevallen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en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knelpunten</a:t>
            </a:r>
            <a:endParaRPr sz="1000" dirty="0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F2EE6EA8-F5DD-4D1A-A969-4DD44259C6F6}"/>
              </a:ext>
            </a:extLst>
          </p:cNvPr>
          <p:cNvSpPr>
            <a:spLocks noGrp="1"/>
          </p:cNvSpPr>
          <p:nvPr/>
        </p:nvSpPr>
        <p:spPr>
          <a:xfrm>
            <a:off x="8842248" y="2862072"/>
            <a:ext cx="182880" cy="384048"/>
          </a:xfrm>
          <a:prstGeom prst="chevron">
            <a:avLst/>
          </a:prstGeom>
          <a:solidFill>
            <a:srgbClr val="D9C6A1"/>
          </a:solidFill>
          <a:ln w="12700">
            <a:solidFill>
              <a:srgbClr val="D9C6A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B3E25F9C-C446-4872-B8D3-9BE3F297D972}"/>
              </a:ext>
            </a:extLst>
          </p:cNvPr>
          <p:cNvSpPr>
            <a:spLocks noGrp="1"/>
          </p:cNvSpPr>
          <p:nvPr/>
        </p:nvSpPr>
        <p:spPr>
          <a:xfrm>
            <a:off x="9061704" y="1901952"/>
            <a:ext cx="2523744" cy="2468880"/>
          </a:xfrm>
          <a:prstGeom prst="roundRect">
            <a:avLst>
              <a:gd name="adj" fmla="val 5926"/>
            </a:avLst>
          </a:prstGeom>
          <a:solidFill>
            <a:srgbClr val="F8EEE0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3D382993-3738-44F3-B42E-2E9651868547}"/>
              </a:ext>
            </a:extLst>
          </p:cNvPr>
          <p:cNvSpPr>
            <a:spLocks noGrp="1"/>
          </p:cNvSpPr>
          <p:nvPr/>
        </p:nvSpPr>
        <p:spPr>
          <a:xfrm>
            <a:off x="9226296" y="2103120"/>
            <a:ext cx="310896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B47023"/>
                </a:solidFill>
                <a:latin typeface="Aptos"/>
                <a:ea typeface="Aptos"/>
                <a:cs typeface="Aptos"/>
              </a:rPr>
              <a:t>04</a:t>
            </a:r>
            <a:endParaRPr sz="70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E5E7828E-B8DC-4067-93A7-ABE9B50FECFF}"/>
              </a:ext>
            </a:extLst>
          </p:cNvPr>
          <p:cNvSpPr>
            <a:spLocks noGrp="1"/>
          </p:cNvSpPr>
          <p:nvPr/>
        </p:nvSpPr>
        <p:spPr>
          <a:xfrm>
            <a:off x="9226296" y="2459736"/>
            <a:ext cx="2121408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50" b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Verankeren</a:t>
            </a:r>
            <a:endParaRPr sz="1450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A9A1C7C4-79E8-4E3C-A593-FEEB6C38E24F}"/>
              </a:ext>
            </a:extLst>
          </p:cNvPr>
          <p:cNvSpPr>
            <a:spLocks noGrp="1"/>
          </p:cNvSpPr>
          <p:nvPr/>
        </p:nvSpPr>
        <p:spPr>
          <a:xfrm>
            <a:off x="9226296" y="2971800"/>
            <a:ext cx="217627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814A54EE-EF24-45CC-BE0D-DDDB8A671A9F}"/>
              </a:ext>
            </a:extLst>
          </p:cNvPr>
          <p:cNvSpPr>
            <a:spLocks noGrp="1"/>
          </p:cNvSpPr>
          <p:nvPr/>
        </p:nvSpPr>
        <p:spPr>
          <a:xfrm>
            <a:off x="9226296" y="3182112"/>
            <a:ext cx="2103120" cy="896112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pPr marL="0" indent="0">
              <a:buNone/>
            </a:pP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leg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bevoegdheden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,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overgangsregels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,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planmonitor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,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overleg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en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herijking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0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bestuurlijk</a:t>
            </a:r>
            <a:r>
              <a:rPr sz="10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vast</a:t>
            </a:r>
            <a:endParaRPr sz="1000" dirty="0"/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80210840-4F23-4B9E-ACC1-8AB51E53F6F0}"/>
              </a:ext>
            </a:extLst>
          </p:cNvPr>
          <p:cNvSpPr>
            <a:spLocks noGrp="1"/>
          </p:cNvSpPr>
          <p:nvPr/>
        </p:nvSpPr>
        <p:spPr>
          <a:xfrm>
            <a:off x="713232" y="5065776"/>
            <a:ext cx="10881360" cy="603504"/>
          </a:xfrm>
          <a:prstGeom prst="roundRect">
            <a:avLst>
              <a:gd name="adj" fmla="val 9091"/>
            </a:avLst>
          </a:prstGeom>
          <a:solidFill>
            <a:srgbClr val="1F1F1F"/>
          </a:solidFill>
          <a:ln w="12700">
            <a:solidFill>
              <a:srgbClr val="1F1F1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63288107-2696-4ED4-AD89-5BACBEDBB9A8}"/>
              </a:ext>
            </a:extLst>
          </p:cNvPr>
          <p:cNvSpPr>
            <a:spLocks noGrp="1"/>
          </p:cNvSpPr>
          <p:nvPr/>
        </p:nvSpPr>
        <p:spPr>
          <a:xfrm>
            <a:off x="932688" y="5138928"/>
            <a:ext cx="10424160" cy="475488"/>
          </a:xfrm>
          <a:prstGeom prst="rect">
            <a:avLst/>
          </a:prstGeom>
          <a:noFill/>
        </p:spPr>
        <p:txBody>
          <a:bodyPr wrap="square" lIns="254" tIns="254" rIns="254" bIns="254" anchor="ctr"/>
          <a:lstStyle/>
          <a:p>
            <a:pPr marL="0" indent="0" algn="ctr">
              <a:buNone/>
            </a:pPr>
            <a:r>
              <a:rPr sz="108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Begin met dezelfde data, dezelfde meetlat en een representatieve reeks pilootdossiers.</a:t>
            </a:r>
            <a:endParaRPr sz="1080"/>
          </a:p>
        </p:txBody>
      </p:sp>
      <p:sp>
        <p:nvSpPr>
          <p:cNvPr id="30" name="Slide Number Placeholder 0">
            <a:extLst>
              <a:ext uri="{FF2B5EF4-FFF2-40B4-BE49-F238E27FC236}">
                <a16:creationId xmlns:a16="http://schemas.microsoft.com/office/drawing/2014/main" id="{E0362A66-E7D5-4267-8DF5-B20B645F99DC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475720" y="6492240"/>
            <a:ext cx="320040" cy="16459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720">
                <a:solidFill>
                  <a:srgbClr val="66635E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>
              <a:buNone/>
            </a:pPr>
            <a:fld id="{2DD23107-4986-8758-3A93-3D74F35908CC}" type="slidenum">
              <a:rPr b="0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4252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FED0335-EF2B-42BB-A216-45C9A54D251F}"/>
              </a:ext>
            </a:extLst>
          </p:cNvPr>
          <p:cNvSpPr>
            <a:spLocks noGrp="1"/>
          </p:cNvSpPr>
          <p:nvPr/>
        </p:nvSpPr>
        <p:spPr>
          <a:xfrm>
            <a:off x="658368" y="301752"/>
            <a:ext cx="548640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lang="nl-BE"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12</a:t>
            </a:r>
            <a:r>
              <a:rPr sz="750" b="1" spc="50" dirty="0">
                <a:solidFill>
                  <a:srgbClr val="A8761F"/>
                </a:solidFill>
                <a:latin typeface="Aptos"/>
                <a:ea typeface="Aptos"/>
                <a:cs typeface="Aptos"/>
              </a:rPr>
              <a:t> · WAT VRAGEN WE VAN BRUGGE?</a:t>
            </a:r>
            <a:endParaRPr sz="7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14C0676-BD6D-4069-8C4C-623A07CC259F}"/>
              </a:ext>
            </a:extLst>
          </p:cNvPr>
          <p:cNvSpPr>
            <a:spLocks noGrp="1"/>
          </p:cNvSpPr>
          <p:nvPr/>
        </p:nvSpPr>
        <p:spPr>
          <a:xfrm>
            <a:off x="658368" y="676656"/>
            <a:ext cx="10927080" cy="58521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Vier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beleidsbeslissingen</a:t>
            </a: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 om het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volledige</a:t>
            </a: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 model in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beweging</a:t>
            </a: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te</a:t>
            </a:r>
            <a:r>
              <a:rPr sz="2050" dirty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050" dirty="0" err="1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zetten</a:t>
            </a:r>
            <a:endParaRPr sz="205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D3F2ABA-FF9C-4F89-A994-98CC5A760825}"/>
              </a:ext>
            </a:extLst>
          </p:cNvPr>
          <p:cNvSpPr>
            <a:spLocks noGrp="1"/>
          </p:cNvSpPr>
          <p:nvPr/>
        </p:nvSpPr>
        <p:spPr>
          <a:xfrm>
            <a:off x="658368" y="1353312"/>
            <a:ext cx="11000232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A8595BF4-A3C5-41C9-8F50-D994BBF08ECD}"/>
              </a:ext>
            </a:extLst>
          </p:cNvPr>
          <p:cNvSpPr>
            <a:spLocks noGrp="1"/>
          </p:cNvSpPr>
          <p:nvPr/>
        </p:nvSpPr>
        <p:spPr>
          <a:xfrm>
            <a:off x="786384" y="1828800"/>
            <a:ext cx="5102352" cy="1307592"/>
          </a:xfrm>
          <a:prstGeom prst="roundRect">
            <a:avLst>
              <a:gd name="adj" fmla="val 11189"/>
            </a:avLst>
          </a:prstGeom>
          <a:solidFill>
            <a:srgbClr val="F7F1E5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7D871DE-9575-44F4-ADF6-2937200881A2}"/>
              </a:ext>
            </a:extLst>
          </p:cNvPr>
          <p:cNvSpPr>
            <a:spLocks noGrp="1"/>
          </p:cNvSpPr>
          <p:nvPr/>
        </p:nvSpPr>
        <p:spPr>
          <a:xfrm>
            <a:off x="950976" y="2002536"/>
            <a:ext cx="310896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A8761F"/>
                </a:solidFill>
                <a:latin typeface="Aptos"/>
                <a:ea typeface="Aptos"/>
                <a:cs typeface="Aptos"/>
              </a:rPr>
              <a:t>01</a:t>
            </a:r>
            <a:endParaRPr sz="7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75B0C24-6CFE-4B62-9EEF-A30B96711408}"/>
              </a:ext>
            </a:extLst>
          </p:cNvPr>
          <p:cNvSpPr>
            <a:spLocks noGrp="1"/>
          </p:cNvSpPr>
          <p:nvPr/>
        </p:nvSpPr>
        <p:spPr>
          <a:xfrm>
            <a:off x="1353312" y="1984248"/>
            <a:ext cx="4096512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00" b="1" dirty="0">
                <a:solidFill>
                  <a:schemeClr val="accent4">
                    <a:lumMod val="75000"/>
                  </a:schemeClr>
                </a:solidFill>
                <a:latin typeface="Georgia"/>
                <a:ea typeface="Georgia"/>
                <a:cs typeface="Georg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Erken de </a:t>
            </a:r>
            <a:r>
              <a:rPr sz="1400" b="1" dirty="0" err="1">
                <a:solidFill>
                  <a:schemeClr val="accent4">
                    <a:lumMod val="75000"/>
                  </a:schemeClr>
                </a:solidFill>
                <a:latin typeface="Georgia"/>
                <a:ea typeface="Georgia"/>
                <a:cs typeface="Georg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Vlaamse</a:t>
            </a:r>
            <a:r>
              <a:rPr sz="1400" b="1" dirty="0">
                <a:solidFill>
                  <a:schemeClr val="accent4">
                    <a:lumMod val="75000"/>
                  </a:schemeClr>
                </a:solidFill>
                <a:latin typeface="Georgia"/>
                <a:ea typeface="Georgia"/>
                <a:cs typeface="Georg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basis</a:t>
            </a:r>
            <a:endParaRPr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3053C6B-7286-4107-8716-C4BAF64EE874}"/>
              </a:ext>
            </a:extLst>
          </p:cNvPr>
          <p:cNvSpPr>
            <a:spLocks noGrp="1"/>
          </p:cNvSpPr>
          <p:nvPr/>
        </p:nvSpPr>
        <p:spPr>
          <a:xfrm>
            <a:off x="1353312" y="2395728"/>
            <a:ext cx="4096512" cy="484632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pPr marL="0" indent="0">
              <a:buNone/>
            </a:pP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Maak alle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geldige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Vlaamse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logiesvormen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lokaal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herkenbaar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,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ook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KGL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zonder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beschermde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benaming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.</a:t>
            </a:r>
            <a:endParaRPr sz="11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262B6570-4C74-4D4D-8C36-043598A89B7A}"/>
              </a:ext>
            </a:extLst>
          </p:cNvPr>
          <p:cNvSpPr>
            <a:spLocks noGrp="1"/>
          </p:cNvSpPr>
          <p:nvPr/>
        </p:nvSpPr>
        <p:spPr>
          <a:xfrm>
            <a:off x="6318504" y="1828800"/>
            <a:ext cx="5102352" cy="1307592"/>
          </a:xfrm>
          <a:prstGeom prst="roundRect">
            <a:avLst>
              <a:gd name="adj" fmla="val 11189"/>
            </a:avLst>
          </a:prstGeom>
          <a:solidFill>
            <a:srgbClr val="ECF2F4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D1B676DD-7253-4D51-83CB-5C85913596C6}"/>
              </a:ext>
            </a:extLst>
          </p:cNvPr>
          <p:cNvSpPr>
            <a:spLocks noGrp="1"/>
          </p:cNvSpPr>
          <p:nvPr/>
        </p:nvSpPr>
        <p:spPr>
          <a:xfrm>
            <a:off x="6483096" y="2002536"/>
            <a:ext cx="310896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405C69"/>
                </a:solidFill>
                <a:latin typeface="Aptos"/>
                <a:ea typeface="Aptos"/>
                <a:cs typeface="Aptos"/>
              </a:rPr>
              <a:t>02</a:t>
            </a:r>
            <a:endParaRPr sz="7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08B8778-F0E3-4810-9400-C04C6FD4EEEE}"/>
              </a:ext>
            </a:extLst>
          </p:cNvPr>
          <p:cNvSpPr>
            <a:spLocks noGrp="1"/>
          </p:cNvSpPr>
          <p:nvPr/>
        </p:nvSpPr>
        <p:spPr>
          <a:xfrm>
            <a:off x="6885432" y="1984248"/>
            <a:ext cx="4096512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00" b="1" dirty="0">
                <a:solidFill>
                  <a:schemeClr val="accent4">
                    <a:lumMod val="75000"/>
                  </a:schemeClr>
                </a:solidFill>
                <a:latin typeface="Georgia"/>
                <a:ea typeface="Georgia"/>
                <a:cs typeface="Georg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Kies </a:t>
            </a:r>
            <a:r>
              <a:rPr sz="1400" b="1" dirty="0" err="1">
                <a:solidFill>
                  <a:schemeClr val="accent4">
                    <a:lumMod val="75000"/>
                  </a:schemeClr>
                </a:solidFill>
                <a:latin typeface="Georgia"/>
                <a:ea typeface="Georgia"/>
                <a:cs typeface="Georg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één</a:t>
            </a:r>
            <a:r>
              <a:rPr sz="1400" b="1" dirty="0">
                <a:solidFill>
                  <a:schemeClr val="accent4">
                    <a:lumMod val="75000"/>
                  </a:schemeClr>
                </a:solidFill>
                <a:latin typeface="Georgia"/>
                <a:ea typeface="Georgia"/>
                <a:cs typeface="Georg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400" b="1" dirty="0" err="1">
                <a:solidFill>
                  <a:schemeClr val="accent4">
                    <a:lumMod val="75000"/>
                  </a:schemeClr>
                </a:solidFill>
                <a:latin typeface="Georgia"/>
                <a:ea typeface="Georgia"/>
                <a:cs typeface="Georg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impactkader</a:t>
            </a:r>
            <a:endParaRPr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B294C458-F79F-43A9-BDDB-CC76FB2D9CAF}"/>
              </a:ext>
            </a:extLst>
          </p:cNvPr>
          <p:cNvSpPr>
            <a:spLocks noGrp="1"/>
          </p:cNvSpPr>
          <p:nvPr/>
        </p:nvSpPr>
        <p:spPr>
          <a:xfrm>
            <a:off x="6885432" y="2395728"/>
            <a:ext cx="4096512" cy="484632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pPr marL="0" indent="0">
              <a:buNone/>
            </a:pP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Laat subtypes de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feiten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beschrijven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en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beoordeel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elk dossier met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dezelfde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zes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impactcriteria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.</a:t>
            </a:r>
            <a:endParaRPr sz="11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3C344A58-73FF-46EE-994C-D28BB1FACF7B}"/>
              </a:ext>
            </a:extLst>
          </p:cNvPr>
          <p:cNvSpPr>
            <a:spLocks noGrp="1"/>
          </p:cNvSpPr>
          <p:nvPr/>
        </p:nvSpPr>
        <p:spPr>
          <a:xfrm>
            <a:off x="786384" y="3401568"/>
            <a:ext cx="5102352" cy="1307592"/>
          </a:xfrm>
          <a:prstGeom prst="roundRect">
            <a:avLst>
              <a:gd name="adj" fmla="val 11189"/>
            </a:avLst>
          </a:prstGeom>
          <a:solidFill>
            <a:srgbClr val="EDF3ED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E4B6FD3F-61F8-466A-9AA2-EBF26AF276CF}"/>
              </a:ext>
            </a:extLst>
          </p:cNvPr>
          <p:cNvSpPr>
            <a:spLocks noGrp="1"/>
          </p:cNvSpPr>
          <p:nvPr/>
        </p:nvSpPr>
        <p:spPr>
          <a:xfrm>
            <a:off x="950976" y="3575304"/>
            <a:ext cx="310896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52684F"/>
                </a:solidFill>
                <a:latin typeface="Aptos"/>
                <a:ea typeface="Aptos"/>
                <a:cs typeface="Aptos"/>
              </a:rPr>
              <a:t>03</a:t>
            </a:r>
            <a:endParaRPr sz="70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E749A514-9261-47FC-8ECD-246E26572DB7}"/>
              </a:ext>
            </a:extLst>
          </p:cNvPr>
          <p:cNvSpPr>
            <a:spLocks noGrp="1"/>
          </p:cNvSpPr>
          <p:nvPr/>
        </p:nvSpPr>
        <p:spPr>
          <a:xfrm>
            <a:off x="1353312" y="3557016"/>
            <a:ext cx="4096512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00" b="1" dirty="0">
                <a:solidFill>
                  <a:schemeClr val="accent4">
                    <a:lumMod val="75000"/>
                  </a:schemeClr>
                </a:solidFill>
                <a:latin typeface="Georgia"/>
                <a:ea typeface="Georgia"/>
                <a:cs typeface="Georgi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Bouw </a:t>
            </a:r>
            <a:r>
              <a:rPr sz="1400" b="1" dirty="0" err="1">
                <a:solidFill>
                  <a:schemeClr val="accent4">
                    <a:lumMod val="75000"/>
                  </a:schemeClr>
                </a:solidFill>
                <a:latin typeface="Georgia"/>
                <a:ea typeface="Georgia"/>
                <a:cs typeface="Georgi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planvoorraad</a:t>
            </a:r>
            <a:r>
              <a:rPr sz="1400" b="1" dirty="0">
                <a:solidFill>
                  <a:schemeClr val="accent4">
                    <a:lumMod val="75000"/>
                  </a:schemeClr>
                </a:solidFill>
                <a:latin typeface="Georgia"/>
                <a:ea typeface="Georgia"/>
                <a:cs typeface="Georgi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400" b="1" dirty="0" err="1">
                <a:solidFill>
                  <a:schemeClr val="accent4">
                    <a:lumMod val="75000"/>
                  </a:schemeClr>
                </a:solidFill>
                <a:latin typeface="Georgia"/>
                <a:ea typeface="Georgia"/>
                <a:cs typeface="Georgi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</a:t>
            </a:r>
            <a:r>
              <a:rPr sz="1400" b="1" dirty="0">
                <a:solidFill>
                  <a:schemeClr val="accent4">
                    <a:lumMod val="75000"/>
                  </a:schemeClr>
                </a:solidFill>
                <a:latin typeface="Georgia"/>
                <a:ea typeface="Georgia"/>
                <a:cs typeface="Georgi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400" b="1" dirty="0" err="1">
                <a:solidFill>
                  <a:schemeClr val="accent4">
                    <a:lumMod val="75000"/>
                  </a:schemeClr>
                </a:solidFill>
                <a:latin typeface="Georgia"/>
                <a:ea typeface="Georgia"/>
                <a:cs typeface="Georgi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zonering</a:t>
            </a:r>
            <a:endParaRPr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F5BE3E14-925B-433B-B034-773432EB692C}"/>
              </a:ext>
            </a:extLst>
          </p:cNvPr>
          <p:cNvSpPr>
            <a:spLocks noGrp="1"/>
          </p:cNvSpPr>
          <p:nvPr/>
        </p:nvSpPr>
        <p:spPr>
          <a:xfrm>
            <a:off x="1353312" y="3968496"/>
            <a:ext cx="4096512" cy="484632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pPr marL="0" indent="0">
              <a:buNone/>
            </a:pP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Bepaal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zones,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zoneplafonds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en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subtypecontingenten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; regel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vervanging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en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hertoewijzing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transparant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.</a:t>
            </a:r>
            <a:endParaRPr sz="11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423B0EF0-845E-45C2-9285-383D7DE8447D}"/>
              </a:ext>
            </a:extLst>
          </p:cNvPr>
          <p:cNvSpPr>
            <a:spLocks noGrp="1"/>
          </p:cNvSpPr>
          <p:nvPr/>
        </p:nvSpPr>
        <p:spPr>
          <a:xfrm>
            <a:off x="6318504" y="3401568"/>
            <a:ext cx="5102352" cy="1307592"/>
          </a:xfrm>
          <a:prstGeom prst="roundRect">
            <a:avLst>
              <a:gd name="adj" fmla="val 11189"/>
            </a:avLst>
          </a:prstGeom>
          <a:solidFill>
            <a:srgbClr val="F8EEE0"/>
          </a:solidFill>
          <a:ln w="12700">
            <a:solidFill>
              <a:srgbClr val="D8D0C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0CF33588-0EE4-428D-8CE4-1DF47416920B}"/>
              </a:ext>
            </a:extLst>
          </p:cNvPr>
          <p:cNvSpPr>
            <a:spLocks noGrp="1"/>
          </p:cNvSpPr>
          <p:nvPr/>
        </p:nvSpPr>
        <p:spPr>
          <a:xfrm>
            <a:off x="6483096" y="3575304"/>
            <a:ext cx="310896" cy="1828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700" b="1">
                <a:solidFill>
                  <a:srgbClr val="B47023"/>
                </a:solidFill>
                <a:latin typeface="Aptos"/>
                <a:ea typeface="Aptos"/>
                <a:cs typeface="Aptos"/>
              </a:rPr>
              <a:t>04</a:t>
            </a:r>
            <a:endParaRPr sz="7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1CA01160-E141-4A60-AD1A-9D073CF7D7C8}"/>
              </a:ext>
            </a:extLst>
          </p:cNvPr>
          <p:cNvSpPr>
            <a:spLocks noGrp="1"/>
          </p:cNvSpPr>
          <p:nvPr/>
        </p:nvSpPr>
        <p:spPr>
          <a:xfrm>
            <a:off x="6885432" y="3557016"/>
            <a:ext cx="4096512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00" b="1" dirty="0" err="1">
                <a:solidFill>
                  <a:schemeClr val="accent4">
                    <a:lumMod val="75000"/>
                  </a:schemeClr>
                </a:solidFill>
                <a:latin typeface="Georgia"/>
                <a:ea typeface="Georgia"/>
                <a:cs typeface="Georgi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Organiseer</a:t>
            </a:r>
            <a:r>
              <a:rPr sz="1400" b="1" dirty="0">
                <a:solidFill>
                  <a:schemeClr val="accent4">
                    <a:lumMod val="75000"/>
                  </a:schemeClr>
                </a:solidFill>
                <a:latin typeface="Georgia"/>
                <a:ea typeface="Georgia"/>
                <a:cs typeface="Georgi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400" b="1" dirty="0" err="1">
                <a:solidFill>
                  <a:schemeClr val="accent4">
                    <a:lumMod val="75000"/>
                  </a:schemeClr>
                </a:solidFill>
                <a:latin typeface="Georgia"/>
                <a:ea typeface="Georgia"/>
                <a:cs typeface="Georgi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sectormanagement</a:t>
            </a:r>
            <a:endParaRPr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A2BE67FC-DBCB-4AE6-BAA7-DEDC31C682FD}"/>
              </a:ext>
            </a:extLst>
          </p:cNvPr>
          <p:cNvSpPr>
            <a:spLocks noGrp="1"/>
          </p:cNvSpPr>
          <p:nvPr/>
        </p:nvSpPr>
        <p:spPr>
          <a:xfrm>
            <a:off x="6885432" y="3968496"/>
            <a:ext cx="4096512" cy="484632"/>
          </a:xfrm>
          <a:prstGeom prst="rect">
            <a:avLst/>
          </a:prstGeom>
          <a:noFill/>
        </p:spPr>
        <p:txBody>
          <a:bodyPr wrap="square" lIns="254" tIns="254" rIns="254" bIns="254" anchor="ctr">
            <a:normAutofit/>
          </a:bodyPr>
          <a:lstStyle/>
          <a:p>
            <a:pPr marL="0" indent="0">
              <a:buNone/>
            </a:pP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Richt dashboard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en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Logiesraad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in, coach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naar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naleving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en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actualiseer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de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actieve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 </a:t>
            </a:r>
            <a:r>
              <a:rPr sz="1100" dirty="0" err="1">
                <a:solidFill>
                  <a:srgbClr val="66635E"/>
                </a:solidFill>
                <a:latin typeface="Aptos"/>
                <a:ea typeface="Aptos"/>
                <a:cs typeface="Aptos"/>
              </a:rPr>
              <a:t>planvoorraad</a:t>
            </a:r>
            <a:r>
              <a:rPr sz="1100" dirty="0">
                <a:solidFill>
                  <a:srgbClr val="66635E"/>
                </a:solidFill>
                <a:latin typeface="Aptos"/>
                <a:ea typeface="Aptos"/>
                <a:cs typeface="Aptos"/>
              </a:rPr>
              <a:t>.</a:t>
            </a:r>
            <a:endParaRPr sz="1100" dirty="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F1ECF7D9-92AC-4484-8BCF-0E3FEAE3E330}"/>
              </a:ext>
            </a:extLst>
          </p:cNvPr>
          <p:cNvSpPr>
            <a:spLocks noGrp="1"/>
          </p:cNvSpPr>
          <p:nvPr/>
        </p:nvSpPr>
        <p:spPr>
          <a:xfrm>
            <a:off x="713232" y="5138928"/>
            <a:ext cx="10881360" cy="658368"/>
          </a:xfrm>
          <a:prstGeom prst="roundRect">
            <a:avLst>
              <a:gd name="adj" fmla="val 8333"/>
            </a:avLst>
          </a:prstGeom>
          <a:solidFill>
            <a:srgbClr val="1F1F1F"/>
          </a:solidFill>
          <a:ln w="12700">
            <a:solidFill>
              <a:srgbClr val="1F1F1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B809709C-8C7B-406B-8976-DA0F20A4ECDD}"/>
              </a:ext>
            </a:extLst>
          </p:cNvPr>
          <p:cNvSpPr>
            <a:spLocks noGrp="1"/>
          </p:cNvSpPr>
          <p:nvPr/>
        </p:nvSpPr>
        <p:spPr>
          <a:xfrm>
            <a:off x="932688" y="5212080"/>
            <a:ext cx="10424160" cy="530352"/>
          </a:xfrm>
          <a:prstGeom prst="rect">
            <a:avLst/>
          </a:prstGeom>
          <a:noFill/>
        </p:spPr>
        <p:txBody>
          <a:bodyPr wrap="square" lIns="254" tIns="254" rIns="254" bIns="254" anchor="ctr"/>
          <a:lstStyle/>
          <a:p>
            <a:pPr marL="0" indent="0" algn="ctr">
              <a:buNone/>
            </a:pPr>
            <a:r>
              <a:rPr sz="108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Niet minder sturen. Beter sturen.</a:t>
            </a:r>
            <a:endParaRPr sz="108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66C860F1-F4B5-416F-88A6-72C1B43D9188}"/>
              </a:ext>
            </a:extLst>
          </p:cNvPr>
          <p:cNvSpPr>
            <a:spLocks noGrp="1"/>
          </p:cNvSpPr>
          <p:nvPr/>
        </p:nvSpPr>
        <p:spPr>
          <a:xfrm>
            <a:off x="914400" y="5907024"/>
            <a:ext cx="10469880" cy="21945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740" b="1">
                <a:solidFill>
                  <a:srgbClr val="B72A2E"/>
                </a:solidFill>
                <a:latin typeface="Aptos"/>
                <a:ea typeface="Aptos"/>
                <a:cs typeface="Aptos"/>
              </a:rPr>
              <a:t>Wonen beschermen · toerisme duurzaam laten functioneren · maatwerk mogelijk maken</a:t>
            </a:r>
            <a:endParaRPr sz="74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01C2DC2A-EBDF-46B3-A4CB-E31F8FD33A85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475720" y="6492240"/>
            <a:ext cx="320040" cy="16459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720">
                <a:solidFill>
                  <a:srgbClr val="66635E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>
              <a:buNone/>
            </a:pPr>
            <a:fld id="{327921A4-25C4-3DB4-06B1-32693CEE2241}" type="slidenum">
              <a:rPr b="0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1704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2201</Words>
  <Application>Microsoft Office PowerPoint</Application>
  <DocSecurity>0</DocSecurity>
  <PresentationFormat>Grand écran</PresentationFormat>
  <Paragraphs>330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Georgia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Grégory Huon</cp:lastModifiedBy>
  <cp:revision>3</cp:revision>
  <dcterms:created xsi:type="dcterms:W3CDTF">2026-09-01T12:58:24Z</dcterms:created>
  <dcterms:modified xsi:type="dcterms:W3CDTF">2026-09-09T14:41:56Z</dcterms:modified>
</cp:coreProperties>
</file>